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embeddedFontLst>
    <p:embeddedFont>
      <p:font typeface="Calibri" pitchFamily="34" charset="0"/>
      <p:regular r:id="rId31"/>
      <p:bold r:id="rId32"/>
      <p:italic r:id="rId33"/>
      <p:boldItalic r:id="rId34"/>
    </p:embeddedFont>
    <p:embeddedFont>
      <p:font typeface="Arial Black" pitchFamily="34" charset="0"/>
      <p:bold r:id="rId35"/>
    </p:embeddedFont>
    <p:embeddedFont>
      <p:font typeface="Pacifico"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26" d="100"/>
          <a:sy n="126" d="100"/>
        </p:scale>
        <p:origin x="-119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lstStyle>
            <a:lvl1pPr marL="457200" marR="0" lvl="0" indent="-317497" algn="l" rtl="0">
              <a:spcBef>
                <a:spcPts val="0"/>
              </a:spcBef>
              <a:spcAft>
                <a:spcPts val="0"/>
              </a:spcAft>
              <a:buClr>
                <a:schemeClr val="dk1"/>
              </a:buClr>
              <a:buSzPts val="1400"/>
              <a:buFont typeface="Arial"/>
              <a:buChar char="●"/>
              <a:defRPr sz="1200" b="0" i="0" u="none" strike="noStrike" cap="none">
                <a:solidFill>
                  <a:schemeClr val="dk1"/>
                </a:solidFill>
                <a:latin typeface="Arial"/>
                <a:ea typeface="Arial"/>
                <a:cs typeface="Arial"/>
                <a:sym typeface="Arial"/>
              </a:defRPr>
            </a:lvl1pPr>
            <a:lvl2pPr marL="914400" marR="0" lvl="1" indent="-317497" algn="l" rtl="0">
              <a:spcBef>
                <a:spcPts val="0"/>
              </a:spcBef>
              <a:spcAft>
                <a:spcPts val="0"/>
              </a:spcAft>
              <a:buClr>
                <a:schemeClr val="dk1"/>
              </a:buClr>
              <a:buSzPts val="1400"/>
              <a:buFont typeface="Arial"/>
              <a:buChar char="○"/>
              <a:defRPr sz="1200" b="0" i="0" u="none" strike="noStrike" cap="none">
                <a:solidFill>
                  <a:schemeClr val="dk1"/>
                </a:solidFill>
                <a:latin typeface="Arial"/>
                <a:ea typeface="Arial"/>
                <a:cs typeface="Arial"/>
                <a:sym typeface="Arial"/>
              </a:defRPr>
            </a:lvl2pPr>
            <a:lvl3pPr marL="1371600" marR="0" lvl="2" indent="-317497" algn="l" rtl="0">
              <a:spcBef>
                <a:spcPts val="0"/>
              </a:spcBef>
              <a:spcAft>
                <a:spcPts val="0"/>
              </a:spcAft>
              <a:buClr>
                <a:schemeClr val="dk1"/>
              </a:buClr>
              <a:buSzPts val="1400"/>
              <a:buFont typeface="Arial"/>
              <a:buChar char="■"/>
              <a:defRPr sz="1200" b="0" i="0" u="none" strike="noStrike" cap="none">
                <a:solidFill>
                  <a:schemeClr val="dk1"/>
                </a:solidFill>
                <a:latin typeface="Arial"/>
                <a:ea typeface="Arial"/>
                <a:cs typeface="Arial"/>
                <a:sym typeface="Arial"/>
              </a:defRPr>
            </a:lvl3pPr>
            <a:lvl4pPr marL="1828800" marR="0" lvl="3" indent="-317497" algn="l" rtl="0">
              <a:spcBef>
                <a:spcPts val="0"/>
              </a:spcBef>
              <a:spcAft>
                <a:spcPts val="0"/>
              </a:spcAft>
              <a:buClr>
                <a:schemeClr val="dk1"/>
              </a:buClr>
              <a:buSzPts val="1400"/>
              <a:buFont typeface="Arial"/>
              <a:buChar char="●"/>
              <a:defRPr sz="1200" b="0" i="0" u="none" strike="noStrike" cap="none">
                <a:solidFill>
                  <a:schemeClr val="dk1"/>
                </a:solidFill>
                <a:latin typeface="Arial"/>
                <a:ea typeface="Arial"/>
                <a:cs typeface="Arial"/>
                <a:sym typeface="Arial"/>
              </a:defRPr>
            </a:lvl4pPr>
            <a:lvl5pPr marL="2286000" marR="0" lvl="4" indent="-317498" algn="l" rtl="0">
              <a:spcBef>
                <a:spcPts val="0"/>
              </a:spcBef>
              <a:spcAft>
                <a:spcPts val="0"/>
              </a:spcAft>
              <a:buClr>
                <a:schemeClr val="dk1"/>
              </a:buClr>
              <a:buSzPts val="1400"/>
              <a:buFont typeface="Arial"/>
              <a:buChar char="○"/>
              <a:defRPr sz="1200" b="0" i="0" u="none" strike="noStrike" cap="none">
                <a:solidFill>
                  <a:schemeClr val="dk1"/>
                </a:solidFill>
                <a:latin typeface="Arial"/>
                <a:ea typeface="Arial"/>
                <a:cs typeface="Arial"/>
                <a:sym typeface="Arial"/>
              </a:defRPr>
            </a:lvl5pPr>
            <a:lvl6pPr marL="2743200" marR="0" lvl="5" indent="-317498" algn="l" rtl="0">
              <a:spcBef>
                <a:spcPts val="0"/>
              </a:spcBef>
              <a:spcAft>
                <a:spcPts val="0"/>
              </a:spcAft>
              <a:buClr>
                <a:schemeClr val="dk1"/>
              </a:buClr>
              <a:buSzPts val="1400"/>
              <a:buFont typeface="Arial"/>
              <a:buChar char="■"/>
              <a:defRPr sz="1200" b="0" i="0" u="none" strike="noStrike" cap="none">
                <a:solidFill>
                  <a:schemeClr val="dk1"/>
                </a:solidFill>
                <a:latin typeface="Arial"/>
                <a:ea typeface="Arial"/>
                <a:cs typeface="Arial"/>
                <a:sym typeface="Arial"/>
              </a:defRPr>
            </a:lvl6pPr>
            <a:lvl7pPr marL="3200400" marR="0" lvl="6" indent="-317498" algn="l" rtl="0">
              <a:spcBef>
                <a:spcPts val="0"/>
              </a:spcBef>
              <a:spcAft>
                <a:spcPts val="0"/>
              </a:spcAft>
              <a:buClr>
                <a:schemeClr val="dk1"/>
              </a:buClr>
              <a:buSzPts val="1400"/>
              <a:buFont typeface="Arial"/>
              <a:buChar char="●"/>
              <a:defRPr sz="1200" b="0" i="0" u="none" strike="noStrike" cap="none">
                <a:solidFill>
                  <a:schemeClr val="dk1"/>
                </a:solidFill>
                <a:latin typeface="Arial"/>
                <a:ea typeface="Arial"/>
                <a:cs typeface="Arial"/>
                <a:sym typeface="Arial"/>
              </a:defRPr>
            </a:lvl7pPr>
            <a:lvl8pPr marL="3657600" marR="0" lvl="7" indent="-317498" algn="l" rtl="0">
              <a:spcBef>
                <a:spcPts val="0"/>
              </a:spcBef>
              <a:spcAft>
                <a:spcPts val="0"/>
              </a:spcAft>
              <a:buClr>
                <a:schemeClr val="dk1"/>
              </a:buClr>
              <a:buSzPts val="1400"/>
              <a:buFont typeface="Arial"/>
              <a:buChar char="○"/>
              <a:defRPr sz="1200" b="0" i="0" u="none" strike="noStrike" cap="none">
                <a:solidFill>
                  <a:schemeClr val="dk1"/>
                </a:solidFill>
                <a:latin typeface="Arial"/>
                <a:ea typeface="Arial"/>
                <a:cs typeface="Arial"/>
                <a:sym typeface="Arial"/>
              </a:defRPr>
            </a:lvl8pPr>
            <a:lvl9pPr marL="4114800" marR="0" lvl="8" indent="-317498" algn="l" rtl="0">
              <a:spcBef>
                <a:spcPts val="0"/>
              </a:spcBef>
              <a:spcAft>
                <a:spcPts val="0"/>
              </a:spcAft>
              <a:buClr>
                <a:schemeClr val="dk1"/>
              </a:buClr>
              <a:buSzPts val="14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800" y="2130425"/>
            <a:ext cx="7772400" cy="14700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1371600" y="3886200"/>
            <a:ext cx="6400800" cy="1752600"/>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6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228600" algn="ctr" rtl="0">
              <a:lnSpc>
                <a:spcPct val="100000"/>
              </a:lnSpc>
              <a:spcBef>
                <a:spcPts val="6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2pPr>
            <a:lvl3pPr marL="1371600" marR="0" lvl="2" indent="-228600" algn="ctr" rtl="0">
              <a:lnSpc>
                <a:spcPct val="100000"/>
              </a:lnSpc>
              <a:spcBef>
                <a:spcPts val="6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3pPr>
            <a:lvl4pPr marL="1828800" marR="0" lvl="3" indent="-228600" algn="ctr" rtl="0">
              <a:lnSpc>
                <a:spcPct val="100000"/>
              </a:lnSpc>
              <a:spcBef>
                <a:spcPts val="6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4pPr>
            <a:lvl5pPr marL="2286000" marR="0" lvl="4" indent="-228600" algn="ctr" rtl="0">
              <a:lnSpc>
                <a:spcPct val="100000"/>
              </a:lnSpc>
              <a:spcBef>
                <a:spcPts val="6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5pPr>
            <a:lvl6pPr marL="2743200" marR="0" lvl="5"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12" name="Shape 12"/>
          <p:cNvSpPr txBox="1">
            <a:spLocks noGrp="1"/>
          </p:cNvSpPr>
          <p:nvPr>
            <p:ph type="sldNum" idx="12"/>
          </p:nvPr>
        </p:nvSpPr>
        <p:spPr>
          <a:xfrm>
            <a:off x="8422858" y="6404312"/>
            <a:ext cx="263942" cy="269201"/>
          </a:xfrm>
          <a:prstGeom prst="rect">
            <a:avLst/>
          </a:prstGeom>
          <a:noFill/>
          <a:ln>
            <a:noFill/>
          </a:ln>
        </p:spPr>
        <p:txBody>
          <a:bodyPr spcFirstLastPara="1" wrap="square" lIns="45675" tIns="45675" rIns="45675" bIns="45675" anchor="ctr" anchorCtr="0">
            <a:noAutofit/>
          </a:bodyPr>
          <a:lstStyle>
            <a:lvl1pPr marL="19050" marR="0" lvl="0"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19050" marR="0" lvl="1"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19050" marR="0" lvl="2"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19050" marR="0" lvl="3"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19050" marR="0" lvl="4"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19050" marR="0" lvl="5"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19050" marR="0" lvl="6"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19050" marR="0" lvl="7"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19050" marR="0" lvl="8"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19050" lvl="0" indent="-19050">
              <a:spcBef>
                <a:spcPts val="0"/>
              </a:spcBef>
              <a:spcAft>
                <a:spcPts val="0"/>
              </a:spcAft>
              <a:buNone/>
            </a:pPr>
            <a:fld id="{00000000-1234-1234-1234-123412341234}" type="slidenum">
              <a:rPr lang="en-US"/>
              <a:pPr marL="19050" lvl="0" indent="-1905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8"/>
            <a:ext cx="8229600" cy="1143001"/>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50" name="Shape 50"/>
          <p:cNvSpPr txBox="1">
            <a:spLocks noGrp="1"/>
          </p:cNvSpPr>
          <p:nvPr>
            <p:ph type="body" idx="1"/>
          </p:nvPr>
        </p:nvSpPr>
        <p:spPr>
          <a:xfrm rot="5400000">
            <a:off x="2309017" y="-251619"/>
            <a:ext cx="4525964" cy="8229601"/>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51" name="Shape 51"/>
          <p:cNvSpPr txBox="1">
            <a:spLocks noGrp="1"/>
          </p:cNvSpPr>
          <p:nvPr>
            <p:ph type="sldNum" idx="12"/>
          </p:nvPr>
        </p:nvSpPr>
        <p:spPr>
          <a:xfrm>
            <a:off x="8422858" y="6404312"/>
            <a:ext cx="263942" cy="269201"/>
          </a:xfrm>
          <a:prstGeom prst="rect">
            <a:avLst/>
          </a:prstGeom>
          <a:noFill/>
          <a:ln>
            <a:noFill/>
          </a:ln>
        </p:spPr>
        <p:txBody>
          <a:bodyPr spcFirstLastPara="1" wrap="square" lIns="45675" tIns="45675" rIns="45675" bIns="45675" anchor="ctr" anchorCtr="0">
            <a:noAutofit/>
          </a:bodyPr>
          <a:lstStyle>
            <a:lvl1pPr marL="19050" marR="0" lvl="0"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19050" marR="0" lvl="1"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19050" marR="0" lvl="2"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19050" marR="0" lvl="3"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19050" marR="0" lvl="4"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19050" marR="0" lvl="5"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19050" marR="0" lvl="6"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19050" marR="0" lvl="7"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19050" marR="0" lvl="8"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19050" lvl="0" indent="-19050">
              <a:spcBef>
                <a:spcPts val="0"/>
              </a:spcBef>
              <a:spcAft>
                <a:spcPts val="0"/>
              </a:spcAft>
              <a:buNone/>
            </a:pPr>
            <a:fld id="{00000000-1234-1234-1234-123412341234}" type="slidenum">
              <a:rPr lang="en-US"/>
              <a:pPr marL="19050" lvl="0" indent="-1905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52"/>
        <p:cNvGrpSpPr/>
        <p:nvPr/>
      </p:nvGrpSpPr>
      <p:grpSpPr>
        <a:xfrm>
          <a:off x="0" y="0"/>
          <a:ext cx="0" cy="0"/>
          <a:chOff x="0" y="0"/>
          <a:chExt cx="0" cy="0"/>
        </a:xfrm>
      </p:grpSpPr>
      <p:sp>
        <p:nvSpPr>
          <p:cNvPr id="53" name="Shape 53"/>
          <p:cNvSpPr txBox="1">
            <a:spLocks noGrp="1"/>
          </p:cNvSpPr>
          <p:nvPr>
            <p:ph type="title"/>
          </p:nvPr>
        </p:nvSpPr>
        <p:spPr>
          <a:xfrm rot="5400000">
            <a:off x="4732337" y="2171700"/>
            <a:ext cx="5851526" cy="20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54" name="Shape 54"/>
          <p:cNvSpPr txBox="1">
            <a:spLocks noGrp="1"/>
          </p:cNvSpPr>
          <p:nvPr>
            <p:ph type="body" idx="1"/>
          </p:nvPr>
        </p:nvSpPr>
        <p:spPr>
          <a:xfrm rot="5400000">
            <a:off x="541337" y="190501"/>
            <a:ext cx="5851526" cy="6019801"/>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8422858" y="6404312"/>
            <a:ext cx="263942" cy="269201"/>
          </a:xfrm>
          <a:prstGeom prst="rect">
            <a:avLst/>
          </a:prstGeom>
          <a:noFill/>
          <a:ln>
            <a:noFill/>
          </a:ln>
        </p:spPr>
        <p:txBody>
          <a:bodyPr spcFirstLastPara="1" wrap="square" lIns="45675" tIns="45675" rIns="45675" bIns="45675" anchor="ctr" anchorCtr="0">
            <a:noAutofit/>
          </a:bodyPr>
          <a:lstStyle>
            <a:lvl1pPr marL="19050" marR="0" lvl="0"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19050" marR="0" lvl="1"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19050" marR="0" lvl="2"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19050" marR="0" lvl="3"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19050" marR="0" lvl="4"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19050" marR="0" lvl="5"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19050" marR="0" lvl="6"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19050" marR="0" lvl="7"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19050" marR="0" lvl="8"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19050" lvl="0" indent="-19050">
              <a:spcBef>
                <a:spcPts val="0"/>
              </a:spcBef>
              <a:spcAft>
                <a:spcPts val="0"/>
              </a:spcAft>
              <a:buNone/>
            </a:pPr>
            <a:fld id="{00000000-1234-1234-1234-123412341234}" type="slidenum">
              <a:rPr lang="en-US"/>
              <a:pPr marL="19050" lvl="0" indent="-1905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8"/>
            <a:ext cx="8229600" cy="1143001"/>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15" name="Shape 15"/>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422858" y="6404312"/>
            <a:ext cx="263942" cy="269201"/>
          </a:xfrm>
          <a:prstGeom prst="rect">
            <a:avLst/>
          </a:prstGeom>
          <a:noFill/>
          <a:ln>
            <a:noFill/>
          </a:ln>
        </p:spPr>
        <p:txBody>
          <a:bodyPr spcFirstLastPara="1" wrap="square" lIns="45675" tIns="45675" rIns="45675" bIns="45675" anchor="ctr" anchorCtr="0">
            <a:noAutofit/>
          </a:bodyPr>
          <a:lstStyle>
            <a:lvl1pPr marL="19050" marR="0" lvl="0"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19050" marR="0" lvl="1"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19050" marR="0" lvl="2"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19050" marR="0" lvl="3"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19050" marR="0" lvl="4"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19050" marR="0" lvl="5"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19050" marR="0" lvl="6"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19050" marR="0" lvl="7"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19050" marR="0" lvl="8"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19050" lvl="0" indent="-19050">
              <a:spcBef>
                <a:spcPts val="0"/>
              </a:spcBef>
              <a:spcAft>
                <a:spcPts val="0"/>
              </a:spcAft>
              <a:buNone/>
            </a:pPr>
            <a:fld id="{00000000-1234-1234-1234-123412341234}" type="slidenum">
              <a:rPr lang="en-US"/>
              <a:pPr marL="19050" lvl="0" indent="-1905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
        <p:cNvGrpSpPr/>
        <p:nvPr/>
      </p:nvGrpSpPr>
      <p:grpSpPr>
        <a:xfrm>
          <a:off x="0" y="0"/>
          <a:ext cx="0" cy="0"/>
          <a:chOff x="0" y="0"/>
          <a:chExt cx="0" cy="0"/>
        </a:xfrm>
      </p:grpSpPr>
      <p:sp>
        <p:nvSpPr>
          <p:cNvPr id="18" name="Shape 18"/>
          <p:cNvSpPr txBox="1">
            <a:spLocks noGrp="1"/>
          </p:cNvSpPr>
          <p:nvPr>
            <p:ph type="sldNum" idx="12"/>
          </p:nvPr>
        </p:nvSpPr>
        <p:spPr>
          <a:xfrm>
            <a:off x="8422858" y="6404312"/>
            <a:ext cx="263942" cy="269201"/>
          </a:xfrm>
          <a:prstGeom prst="rect">
            <a:avLst/>
          </a:prstGeom>
          <a:noFill/>
          <a:ln>
            <a:noFill/>
          </a:ln>
        </p:spPr>
        <p:txBody>
          <a:bodyPr spcFirstLastPara="1" wrap="square" lIns="45675" tIns="45675" rIns="45675" bIns="45675" anchor="ctr" anchorCtr="0">
            <a:noAutofit/>
          </a:bodyPr>
          <a:lstStyle>
            <a:lvl1pPr marL="19050" marR="0" lvl="0"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19050" marR="0" lvl="1"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19050" marR="0" lvl="2"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19050" marR="0" lvl="3"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19050" marR="0" lvl="4"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19050" marR="0" lvl="5"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19050" marR="0" lvl="6"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19050" marR="0" lvl="7"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19050" marR="0" lvl="8"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19050" lvl="0" indent="-19050">
              <a:spcBef>
                <a:spcPts val="0"/>
              </a:spcBef>
              <a:spcAft>
                <a:spcPts val="0"/>
              </a:spcAft>
              <a:buNone/>
            </a:pPr>
            <a:fld id="{00000000-1234-1234-1234-123412341234}" type="slidenum">
              <a:rPr lang="en-US"/>
              <a:pPr marL="19050" lvl="0" indent="-1905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274638"/>
            <a:ext cx="8229600" cy="1143001"/>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8422858" y="6404312"/>
            <a:ext cx="263942" cy="269201"/>
          </a:xfrm>
          <a:prstGeom prst="rect">
            <a:avLst/>
          </a:prstGeom>
          <a:noFill/>
          <a:ln>
            <a:noFill/>
          </a:ln>
        </p:spPr>
        <p:txBody>
          <a:bodyPr spcFirstLastPara="1" wrap="square" lIns="45675" tIns="45675" rIns="45675" bIns="45675" anchor="ctr" anchorCtr="0">
            <a:noAutofit/>
          </a:bodyPr>
          <a:lstStyle>
            <a:lvl1pPr marL="19050" marR="0" lvl="0"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19050" marR="0" lvl="1"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19050" marR="0" lvl="2"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19050" marR="0" lvl="3"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19050" marR="0" lvl="4"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19050" marR="0" lvl="5"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19050" marR="0" lvl="6"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19050" marR="0" lvl="7"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19050" marR="0" lvl="8"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19050" lvl="0" indent="-19050">
              <a:spcBef>
                <a:spcPts val="0"/>
              </a:spcBef>
              <a:spcAft>
                <a:spcPts val="0"/>
              </a:spcAft>
              <a:buNone/>
            </a:pPr>
            <a:fld id="{00000000-1234-1234-1234-123412341234}" type="slidenum">
              <a:rPr lang="en-US"/>
              <a:pPr marL="19050" lvl="0" indent="-1905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722312" y="4406900"/>
            <a:ext cx="7772401" cy="136207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4000"/>
              <a:buFont typeface="Calibri"/>
              <a:buNone/>
              <a:defRPr sz="4000" b="1"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24" name="Shape 24"/>
          <p:cNvSpPr txBox="1">
            <a:spLocks noGrp="1"/>
          </p:cNvSpPr>
          <p:nvPr>
            <p:ph type="body" idx="1"/>
          </p:nvPr>
        </p:nvSpPr>
        <p:spPr>
          <a:xfrm>
            <a:off x="722312" y="2906713"/>
            <a:ext cx="7772401" cy="1500188"/>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8422858" y="6404312"/>
            <a:ext cx="263942" cy="269201"/>
          </a:xfrm>
          <a:prstGeom prst="rect">
            <a:avLst/>
          </a:prstGeom>
          <a:noFill/>
          <a:ln>
            <a:noFill/>
          </a:ln>
        </p:spPr>
        <p:txBody>
          <a:bodyPr spcFirstLastPara="1" wrap="square" lIns="45675" tIns="45675" rIns="45675" bIns="45675" anchor="ctr" anchorCtr="0">
            <a:noAutofit/>
          </a:bodyPr>
          <a:lstStyle>
            <a:lvl1pPr marL="19050" marR="0" lvl="0"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19050" marR="0" lvl="1"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19050" marR="0" lvl="2"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19050" marR="0" lvl="3"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19050" marR="0" lvl="4"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19050" marR="0" lvl="5"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19050" marR="0" lvl="6"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19050" marR="0" lvl="7"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19050" marR="0" lvl="8"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19050" lvl="0" indent="-19050">
              <a:spcBef>
                <a:spcPts val="0"/>
              </a:spcBef>
              <a:spcAft>
                <a:spcPts val="0"/>
              </a:spcAft>
              <a:buNone/>
            </a:pPr>
            <a:fld id="{00000000-1234-1234-1234-123412341234}" type="slidenum">
              <a:rPr lang="en-US"/>
              <a:pPr marL="19050" lvl="0" indent="-1905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74638"/>
            <a:ext cx="8229600" cy="1143001"/>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28" name="Shape 28"/>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100000"/>
              </a:lnSpc>
              <a:spcBef>
                <a:spcPts val="5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100000"/>
              </a:lnSpc>
              <a:spcBef>
                <a:spcPts val="5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100000"/>
              </a:lnSpc>
              <a:spcBef>
                <a:spcPts val="5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29" name="Shape 29"/>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8422858" y="6404312"/>
            <a:ext cx="263942" cy="269201"/>
          </a:xfrm>
          <a:prstGeom prst="rect">
            <a:avLst/>
          </a:prstGeom>
          <a:noFill/>
          <a:ln>
            <a:noFill/>
          </a:ln>
        </p:spPr>
        <p:txBody>
          <a:bodyPr spcFirstLastPara="1" wrap="square" lIns="45675" tIns="45675" rIns="45675" bIns="45675" anchor="ctr" anchorCtr="0">
            <a:noAutofit/>
          </a:bodyPr>
          <a:lstStyle>
            <a:lvl1pPr marL="19050" marR="0" lvl="0"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19050" marR="0" lvl="1"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19050" marR="0" lvl="2"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19050" marR="0" lvl="3"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19050" marR="0" lvl="4"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19050" marR="0" lvl="5"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19050" marR="0" lvl="6"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19050" marR="0" lvl="7"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19050" marR="0" lvl="8"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19050" lvl="0" indent="-19050">
              <a:spcBef>
                <a:spcPts val="0"/>
              </a:spcBef>
              <a:spcAft>
                <a:spcPts val="0"/>
              </a:spcAft>
              <a:buNone/>
            </a:pPr>
            <a:fld id="{00000000-1234-1234-1234-123412341234}" type="slidenum">
              <a:rPr lang="en-US"/>
              <a:pPr marL="19050" lvl="0" indent="-1905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8"/>
            <a:ext cx="8229600" cy="1143001"/>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33" name="Shape 33"/>
          <p:cNvSpPr txBox="1">
            <a:spLocks noGrp="1"/>
          </p:cNvSpPr>
          <p:nvPr>
            <p:ph type="body" idx="1"/>
          </p:nvPr>
        </p:nvSpPr>
        <p:spPr>
          <a:xfrm>
            <a:off x="457200" y="1535112"/>
            <a:ext cx="4040188" cy="639763"/>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000000"/>
              </a:buClr>
              <a:buSzPts val="2400"/>
              <a:buFont typeface="Arial"/>
              <a:buNone/>
              <a:defRPr sz="2400" b="1"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400"/>
              </a:spcBef>
              <a:spcAft>
                <a:spcPts val="0"/>
              </a:spcAft>
              <a:buClr>
                <a:srgbClr val="000000"/>
              </a:buClr>
              <a:buSzPts val="2400"/>
              <a:buFont typeface="Arial"/>
              <a:buNone/>
              <a:defRPr sz="2400" b="1"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400"/>
              </a:spcBef>
              <a:spcAft>
                <a:spcPts val="0"/>
              </a:spcAft>
              <a:buClr>
                <a:srgbClr val="000000"/>
              </a:buClr>
              <a:buSzPts val="2400"/>
              <a:buFont typeface="Arial"/>
              <a:buNone/>
              <a:defRPr sz="2400" b="1"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000000"/>
              </a:buClr>
              <a:buSzPts val="2400"/>
              <a:buFont typeface="Arial"/>
              <a:buNone/>
              <a:defRPr sz="2400" b="1"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000000"/>
              </a:buClr>
              <a:buSzPts val="2400"/>
              <a:buFont typeface="Arial"/>
              <a:buNone/>
              <a:defRPr sz="2400" b="1"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35" name="Shape 35"/>
          <p:cNvSpPr txBox="1">
            <a:spLocks noGrp="1"/>
          </p:cNvSpPr>
          <p:nvPr>
            <p:ph type="body" idx="3"/>
          </p:nvPr>
        </p:nvSpPr>
        <p:spPr>
          <a:xfrm>
            <a:off x="4645025" y="1535112"/>
            <a:ext cx="4041775" cy="639763"/>
          </a:xfrm>
          <a:prstGeom prst="rect">
            <a:avLst/>
          </a:prstGeom>
          <a:noFill/>
          <a:ln>
            <a:noFill/>
          </a:ln>
        </p:spPr>
        <p:txBody>
          <a:bodyPr spcFirstLastPara="1" wrap="square" lIns="91425" tIns="91425" rIns="91425" bIns="91425" anchor="b" anchorCtr="0"/>
          <a:lstStyle>
            <a:lvl1pPr marL="457200" marR="0" lvl="0"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36" name="Shape 36"/>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8422858" y="6404312"/>
            <a:ext cx="263942" cy="269201"/>
          </a:xfrm>
          <a:prstGeom prst="rect">
            <a:avLst/>
          </a:prstGeom>
          <a:noFill/>
          <a:ln>
            <a:noFill/>
          </a:ln>
        </p:spPr>
        <p:txBody>
          <a:bodyPr spcFirstLastPara="1" wrap="square" lIns="45675" tIns="45675" rIns="45675" bIns="45675" anchor="ctr" anchorCtr="0">
            <a:noAutofit/>
          </a:bodyPr>
          <a:lstStyle>
            <a:lvl1pPr marL="19050" marR="0" lvl="0"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19050" marR="0" lvl="1"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19050" marR="0" lvl="2"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19050" marR="0" lvl="3"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19050" marR="0" lvl="4"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19050" marR="0" lvl="5"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19050" marR="0" lvl="6"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19050" marR="0" lvl="7"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19050" marR="0" lvl="8"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19050" lvl="0" indent="-19050">
              <a:spcBef>
                <a:spcPts val="0"/>
              </a:spcBef>
              <a:spcAft>
                <a:spcPts val="0"/>
              </a:spcAft>
              <a:buNone/>
            </a:pPr>
            <a:fld id="{00000000-1234-1234-1234-123412341234}" type="slidenum">
              <a:rPr lang="en-US"/>
              <a:pPr marL="19050" lvl="0" indent="-1905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3050"/>
            <a:ext cx="3008314" cy="116205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000000"/>
              </a:buClr>
              <a:buSzPts val="2000"/>
              <a:buFont typeface="Calibri"/>
              <a:buNone/>
              <a:defRPr sz="2000" b="1"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40" name="Shape 40"/>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41" name="Shape 41"/>
          <p:cNvSpPr txBox="1">
            <a:spLocks noGrp="1"/>
          </p:cNvSpPr>
          <p:nvPr>
            <p:ph type="body" idx="2"/>
          </p:nvPr>
        </p:nvSpPr>
        <p:spPr>
          <a:xfrm>
            <a:off x="457199" y="1435100"/>
            <a:ext cx="3008315" cy="469106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42" name="Shape 42"/>
          <p:cNvSpPr txBox="1">
            <a:spLocks noGrp="1"/>
          </p:cNvSpPr>
          <p:nvPr>
            <p:ph type="sldNum" idx="12"/>
          </p:nvPr>
        </p:nvSpPr>
        <p:spPr>
          <a:xfrm>
            <a:off x="8422858" y="6404312"/>
            <a:ext cx="263942" cy="269201"/>
          </a:xfrm>
          <a:prstGeom prst="rect">
            <a:avLst/>
          </a:prstGeom>
          <a:noFill/>
          <a:ln>
            <a:noFill/>
          </a:ln>
        </p:spPr>
        <p:txBody>
          <a:bodyPr spcFirstLastPara="1" wrap="square" lIns="45675" tIns="45675" rIns="45675" bIns="45675" anchor="ctr" anchorCtr="0">
            <a:noAutofit/>
          </a:bodyPr>
          <a:lstStyle>
            <a:lvl1pPr marL="19050" marR="0" lvl="0"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19050" marR="0" lvl="1"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19050" marR="0" lvl="2"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19050" marR="0" lvl="3"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19050" marR="0" lvl="4"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19050" marR="0" lvl="5"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19050" marR="0" lvl="6"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19050" marR="0" lvl="7"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19050" marR="0" lvl="8"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19050" lvl="0" indent="-19050">
              <a:spcBef>
                <a:spcPts val="0"/>
              </a:spcBef>
              <a:spcAft>
                <a:spcPts val="0"/>
              </a:spcAft>
              <a:buNone/>
            </a:pPr>
            <a:fld id="{00000000-1234-1234-1234-123412341234}" type="slidenum">
              <a:rPr lang="en-US"/>
              <a:pPr marL="19050" lvl="0" indent="-1905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1792288" y="4800600"/>
            <a:ext cx="5486401" cy="566738"/>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000000"/>
              </a:buClr>
              <a:buSzPts val="2000"/>
              <a:buFont typeface="Calibri"/>
              <a:buNone/>
              <a:defRPr sz="2000" b="1"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45" name="Shape 45"/>
          <p:cNvSpPr>
            <a:spLocks noGrp="1"/>
          </p:cNvSpPr>
          <p:nvPr>
            <p:ph type="pic" idx="2"/>
          </p:nvPr>
        </p:nvSpPr>
        <p:spPr>
          <a:xfrm>
            <a:off x="1792288" y="612775"/>
            <a:ext cx="5486401" cy="4114800"/>
          </a:xfrm>
          <a:prstGeom prst="rect">
            <a:avLst/>
          </a:prstGeom>
          <a:noFill/>
          <a:ln>
            <a:noFill/>
          </a:ln>
        </p:spPr>
        <p:txBody>
          <a:bodyPr spcFirstLastPara="1" wrap="square" lIns="91425" tIns="91425" rIns="91425" bIns="91425" anchor="t" anchorCtr="0"/>
          <a:lstStyle>
            <a:lvl1pPr marL="749300" marR="0" lvl="0" indent="-1397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1143000" marR="0" lvl="1" indent="-1270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549400" marR="0" lvl="2" indent="-1016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2006600" marR="0" lvl="3" indent="-1651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463800" marR="0" lvl="4" indent="-1651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921000" marR="0" lvl="5" indent="-1651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378200" marR="0" lvl="6" indent="-1651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822698" marR="0" lvl="7" indent="-165098"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279899" marR="0" lvl="8" indent="-165098"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46" name="Shape 46"/>
          <p:cNvSpPr txBox="1">
            <a:spLocks noGrp="1"/>
          </p:cNvSpPr>
          <p:nvPr>
            <p:ph type="body" idx="1"/>
          </p:nvPr>
        </p:nvSpPr>
        <p:spPr>
          <a:xfrm>
            <a:off x="1792288" y="5367337"/>
            <a:ext cx="5486401" cy="80486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0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20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20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20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20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8422858" y="6404312"/>
            <a:ext cx="263942" cy="269201"/>
          </a:xfrm>
          <a:prstGeom prst="rect">
            <a:avLst/>
          </a:prstGeom>
          <a:noFill/>
          <a:ln>
            <a:noFill/>
          </a:ln>
        </p:spPr>
        <p:txBody>
          <a:bodyPr spcFirstLastPara="1" wrap="square" lIns="45675" tIns="45675" rIns="45675" bIns="45675" anchor="ctr" anchorCtr="0">
            <a:noAutofit/>
          </a:bodyPr>
          <a:lstStyle>
            <a:lvl1pPr marL="19050" marR="0" lvl="0"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19050" marR="0" lvl="1"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19050" marR="0" lvl="2"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19050" marR="0" lvl="3"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19050" marR="0" lvl="4"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19050" marR="0" lvl="5"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19050" marR="0" lvl="6"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19050" marR="0" lvl="7"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19050" marR="0" lvl="8"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19050" lvl="0" indent="-19050">
              <a:spcBef>
                <a:spcPts val="0"/>
              </a:spcBef>
              <a:spcAft>
                <a:spcPts val="0"/>
              </a:spcAft>
              <a:buNone/>
            </a:pPr>
            <a:fld id="{00000000-1234-1234-1234-123412341234}" type="slidenum">
              <a:rPr lang="en-US"/>
              <a:pPr marL="19050" lvl="0" indent="-1905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8"/>
            <a:ext cx="8229600" cy="1143001"/>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8422858" y="6404312"/>
            <a:ext cx="263942" cy="269201"/>
          </a:xfrm>
          <a:prstGeom prst="rect">
            <a:avLst/>
          </a:prstGeom>
          <a:noFill/>
          <a:ln>
            <a:noFill/>
          </a:ln>
        </p:spPr>
        <p:txBody>
          <a:bodyPr spcFirstLastPara="1" wrap="square" lIns="45675" tIns="45675" rIns="45675" bIns="45675" anchor="ctr" anchorCtr="0">
            <a:noAutofit/>
          </a:bodyPr>
          <a:lstStyle>
            <a:lvl1pPr marL="19050" marR="0" lvl="0"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19050" marR="0" lvl="1"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19050" marR="0" lvl="2"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19050" marR="0" lvl="3"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19050" marR="0" lvl="4"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19050" marR="0" lvl="5"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19050" marR="0" lvl="6"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19050" marR="0" lvl="7"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19050" marR="0" lvl="8" indent="-1905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19050" lvl="0" indent="-19050">
              <a:spcBef>
                <a:spcPts val="0"/>
              </a:spcBef>
              <a:spcAft>
                <a:spcPts val="0"/>
              </a:spcAft>
              <a:buNone/>
            </a:pPr>
            <a:fld id="{00000000-1234-1234-1234-123412341234}" type="slidenum">
              <a:rPr lang="en-US"/>
              <a:pPr marL="19050" lvl="0" indent="-1905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hyperlink" Target="http://www.nawrb.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Shape 60" descr="slideHomePage.jpg"/>
          <p:cNvPicPr preferRelativeResize="0"/>
          <p:nvPr/>
        </p:nvPicPr>
        <p:blipFill rotWithShape="1">
          <a:blip r:embed="rId3">
            <a:alphaModFix/>
          </a:blip>
          <a:srcRect/>
          <a:stretch/>
        </p:blipFill>
        <p:spPr>
          <a:xfrm>
            <a:off x="16251" y="0"/>
            <a:ext cx="8937214" cy="6633134"/>
          </a:xfrm>
          <a:prstGeom prst="rect">
            <a:avLst/>
          </a:prstGeom>
          <a:noFill/>
          <a:ln>
            <a:noFill/>
          </a:ln>
        </p:spPr>
      </p:pic>
      <p:sp>
        <p:nvSpPr>
          <p:cNvPr id="61" name="Shape 61"/>
          <p:cNvSpPr txBox="1">
            <a:spLocks noGrp="1"/>
          </p:cNvSpPr>
          <p:nvPr>
            <p:ph type="ctrTitle" idx="4294967295"/>
          </p:nvPr>
        </p:nvSpPr>
        <p:spPr>
          <a:xfrm>
            <a:off x="685800" y="2070100"/>
            <a:ext cx="7772400" cy="1470025"/>
          </a:xfrm>
          <a:prstGeom prst="rect">
            <a:avLst/>
          </a:prstGeom>
          <a:noFill/>
          <a:ln>
            <a:noFill/>
          </a:ln>
        </p:spPr>
        <p:txBody>
          <a:bodyPr spcFirstLastPara="1" wrap="square" lIns="45675" tIns="45675" rIns="45675" bIns="45675" anchor="ctr" anchorCtr="0">
            <a:noAutofit/>
          </a:bodyPr>
          <a:lstStyle/>
          <a:p>
            <a:pPr marL="279400" marR="0" lvl="0" indent="-279400" algn="ctr" rtl="0">
              <a:lnSpc>
                <a:spcPct val="100000"/>
              </a:lnSpc>
              <a:spcBef>
                <a:spcPts val="0"/>
              </a:spcBef>
              <a:spcAft>
                <a:spcPts val="0"/>
              </a:spcAft>
              <a:buClr>
                <a:srgbClr val="000000"/>
              </a:buClr>
              <a:buSzPts val="4400"/>
              <a:buFont typeface="Times New Roman"/>
              <a:buNone/>
            </a:pPr>
            <a:r>
              <a:rPr lang="en-US">
                <a:latin typeface="Times New Roman"/>
                <a:ea typeface="Times New Roman"/>
                <a:cs typeface="Times New Roman"/>
                <a:sym typeface="Times New Roman"/>
              </a:rPr>
              <a:t>Women’s Global Issues:</a:t>
            </a:r>
            <a:endParaRPr>
              <a:latin typeface="Times New Roman"/>
              <a:ea typeface="Times New Roman"/>
              <a:cs typeface="Times New Roman"/>
              <a:sym typeface="Times New Roman"/>
            </a:endParaRPr>
          </a:p>
          <a:p>
            <a:pPr marL="279400" marR="0" lvl="0" indent="-279400" algn="ctr" rtl="0">
              <a:lnSpc>
                <a:spcPct val="100000"/>
              </a:lnSpc>
              <a:spcBef>
                <a:spcPts val="0"/>
              </a:spcBef>
              <a:spcAft>
                <a:spcPts val="0"/>
              </a:spcAft>
              <a:buClr>
                <a:srgbClr val="000000"/>
              </a:buClr>
              <a:buSzPts val="4400"/>
              <a:buFont typeface="Times New Roman"/>
              <a:buNone/>
            </a:pPr>
            <a:r>
              <a:rPr lang="en-US">
                <a:latin typeface="Times New Roman"/>
                <a:ea typeface="Times New Roman"/>
                <a:cs typeface="Times New Roman"/>
                <a:sym typeface="Times New Roman"/>
              </a:rPr>
              <a:t>Making a Difference!</a:t>
            </a:r>
            <a:endParaRPr>
              <a:latin typeface="Times New Roman"/>
              <a:ea typeface="Times New Roman"/>
              <a:cs typeface="Times New Roman"/>
              <a:sym typeface="Times New Roman"/>
            </a:endParaRPr>
          </a:p>
        </p:txBody>
      </p:sp>
      <p:sp>
        <p:nvSpPr>
          <p:cNvPr id="62" name="Shape 62"/>
          <p:cNvSpPr txBox="1">
            <a:spLocks noGrp="1"/>
          </p:cNvSpPr>
          <p:nvPr>
            <p:ph type="subTitle" idx="4294967295"/>
          </p:nvPr>
        </p:nvSpPr>
        <p:spPr>
          <a:xfrm>
            <a:off x="1371600" y="3810000"/>
            <a:ext cx="6400800" cy="1752600"/>
          </a:xfrm>
          <a:prstGeom prst="rect">
            <a:avLst/>
          </a:prstGeom>
          <a:noFill/>
          <a:ln>
            <a:noFill/>
          </a:ln>
        </p:spPr>
        <p:txBody>
          <a:bodyPr spcFirstLastPara="1" wrap="square" lIns="45675" tIns="45675" rIns="45675" bIns="45675" anchor="t" anchorCtr="0">
            <a:noAutofit/>
          </a:bodyPr>
          <a:lstStyle/>
          <a:p>
            <a:pPr marL="163831" marR="0" lvl="0" indent="-163831" algn="ctr" rtl="0">
              <a:lnSpc>
                <a:spcPct val="100000"/>
              </a:lnSpc>
              <a:spcBef>
                <a:spcPts val="0"/>
              </a:spcBef>
              <a:spcAft>
                <a:spcPts val="0"/>
              </a:spcAft>
              <a:buClr>
                <a:srgbClr val="000000"/>
              </a:buClr>
              <a:buSzPts val="2500"/>
              <a:buFont typeface="Arial"/>
              <a:buNone/>
            </a:pPr>
            <a:r>
              <a:rPr lang="en-US" sz="2500" b="0" i="0" u="none" strike="noStrike" cap="none">
                <a:solidFill>
                  <a:srgbClr val="000000"/>
                </a:solidFill>
                <a:latin typeface="Times New Roman"/>
                <a:ea typeface="Times New Roman"/>
                <a:cs typeface="Times New Roman"/>
                <a:sym typeface="Times New Roman"/>
              </a:rPr>
              <a:t>Desirée Patno</a:t>
            </a:r>
            <a:endParaRPr/>
          </a:p>
          <a:p>
            <a:pPr marL="163831" marR="0" lvl="0" indent="-163831" algn="ctr" rtl="0">
              <a:lnSpc>
                <a:spcPct val="100000"/>
              </a:lnSpc>
              <a:spcBef>
                <a:spcPts val="500"/>
              </a:spcBef>
              <a:spcAft>
                <a:spcPts val="0"/>
              </a:spcAft>
              <a:buClr>
                <a:srgbClr val="000000"/>
              </a:buClr>
              <a:buSzPts val="1900"/>
              <a:buFont typeface="Arial"/>
              <a:buNone/>
            </a:pPr>
            <a:r>
              <a:rPr lang="en-US" sz="1900" b="1" i="0" u="none" strike="noStrike" cap="none">
                <a:solidFill>
                  <a:srgbClr val="000000"/>
                </a:solidFill>
                <a:latin typeface="Times New Roman"/>
                <a:ea typeface="Times New Roman"/>
                <a:cs typeface="Times New Roman"/>
                <a:sym typeface="Times New Roman"/>
              </a:rPr>
              <a:t>CEO &amp; President  of NAWRB</a:t>
            </a:r>
            <a:endParaRPr/>
          </a:p>
          <a:p>
            <a:pPr marL="60368" marR="0" lvl="0" indent="-60368" algn="ctr" rtl="0">
              <a:lnSpc>
                <a:spcPct val="80000"/>
              </a:lnSpc>
              <a:spcBef>
                <a:spcPts val="100"/>
              </a:spcBef>
              <a:spcAft>
                <a:spcPts val="0"/>
              </a:spcAft>
              <a:buClr>
                <a:srgbClr val="000000"/>
              </a:buClr>
              <a:buSzPts val="3200"/>
              <a:buFont typeface="Arial"/>
              <a:buNone/>
            </a:pPr>
            <a:endParaRPr sz="3200" b="0" i="0" u="none" strike="noStrike" cap="none">
              <a:solidFill>
                <a:srgbClr val="888888"/>
              </a:solidFill>
              <a:latin typeface="Calibri"/>
              <a:ea typeface="Calibri"/>
              <a:cs typeface="Calibri"/>
              <a:sym typeface="Calibri"/>
            </a:endParaRPr>
          </a:p>
          <a:p>
            <a:pPr marL="131482" marR="0" lvl="0" indent="-131482" algn="ctr" rtl="0">
              <a:lnSpc>
                <a:spcPct val="80000"/>
              </a:lnSpc>
              <a:spcBef>
                <a:spcPts val="400"/>
              </a:spcBef>
              <a:spcAft>
                <a:spcPts val="0"/>
              </a:spcAft>
              <a:buClr>
                <a:srgbClr val="000000"/>
              </a:buClr>
              <a:buSzPts val="2000"/>
              <a:buFont typeface="Arial"/>
              <a:buNone/>
            </a:pPr>
            <a:r>
              <a:rPr lang="en-US" sz="2000" b="1">
                <a:latin typeface="Times New Roman"/>
                <a:ea typeface="Times New Roman"/>
                <a:cs typeface="Times New Roman"/>
                <a:sym typeface="Times New Roman"/>
              </a:rPr>
              <a:t>March 8th, 2018</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Shape 125" descr="slide1Background.jpg"/>
          <p:cNvPicPr preferRelativeResize="0"/>
          <p:nvPr/>
        </p:nvPicPr>
        <p:blipFill rotWithShape="1">
          <a:blip r:embed="rId3">
            <a:alphaModFix/>
          </a:blip>
          <a:srcRect/>
          <a:stretch/>
        </p:blipFill>
        <p:spPr>
          <a:xfrm>
            <a:off x="16251" y="0"/>
            <a:ext cx="8937214" cy="6633134"/>
          </a:xfrm>
          <a:prstGeom prst="rect">
            <a:avLst/>
          </a:prstGeom>
          <a:noFill/>
          <a:ln>
            <a:noFill/>
          </a:ln>
        </p:spPr>
      </p:pic>
      <p:sp>
        <p:nvSpPr>
          <p:cNvPr id="126" name="Shape 126"/>
          <p:cNvSpPr txBox="1">
            <a:spLocks noGrp="1"/>
          </p:cNvSpPr>
          <p:nvPr>
            <p:ph type="title"/>
          </p:nvPr>
        </p:nvSpPr>
        <p:spPr>
          <a:xfrm>
            <a:off x="469900" y="1048494"/>
            <a:ext cx="3291000" cy="521400"/>
          </a:xfrm>
          <a:prstGeom prst="rect">
            <a:avLst/>
          </a:prstGeom>
          <a:noFill/>
          <a:ln>
            <a:noFill/>
          </a:ln>
        </p:spPr>
        <p:txBody>
          <a:bodyPr spcFirstLastPara="1" wrap="square" lIns="45675" tIns="45675" rIns="45675" bIns="45675" anchor="ctr" anchorCtr="0">
            <a:noAutofit/>
          </a:bodyPr>
          <a:lstStyle/>
          <a:p>
            <a:pPr marL="195578" lvl="0" indent="-195578" algn="l" rtl="0">
              <a:spcBef>
                <a:spcPts val="0"/>
              </a:spcBef>
              <a:spcAft>
                <a:spcPts val="0"/>
              </a:spcAft>
              <a:buClr>
                <a:schemeClr val="dk1"/>
              </a:buClr>
              <a:buSzPts val="2772"/>
              <a:buFont typeface="Times New Roman"/>
              <a:buNone/>
            </a:pPr>
            <a:r>
              <a:rPr lang="en-US" sz="3000">
                <a:solidFill>
                  <a:schemeClr val="dk1"/>
                </a:solidFill>
                <a:latin typeface="Times New Roman"/>
                <a:ea typeface="Times New Roman"/>
                <a:cs typeface="Times New Roman"/>
                <a:sym typeface="Times New Roman"/>
              </a:rPr>
              <a:t>Global Profiles</a:t>
            </a:r>
            <a:endParaRPr/>
          </a:p>
        </p:txBody>
      </p:sp>
      <p:sp>
        <p:nvSpPr>
          <p:cNvPr id="127" name="Shape 127"/>
          <p:cNvSpPr txBox="1">
            <a:spLocks noGrp="1"/>
          </p:cNvSpPr>
          <p:nvPr>
            <p:ph type="body" idx="1"/>
          </p:nvPr>
        </p:nvSpPr>
        <p:spPr>
          <a:xfrm>
            <a:off x="457200" y="2282477"/>
            <a:ext cx="8229600" cy="3964800"/>
          </a:xfrm>
          <a:prstGeom prst="rect">
            <a:avLst/>
          </a:prstGeom>
          <a:noFill/>
          <a:ln>
            <a:noFill/>
          </a:ln>
        </p:spPr>
        <p:txBody>
          <a:bodyPr spcFirstLastPara="1" wrap="square" lIns="45675" tIns="45675" rIns="45675" bIns="45675" anchor="t" anchorCtr="0">
            <a:noAutofit/>
          </a:bodyPr>
          <a:lstStyle/>
          <a:p>
            <a:pPr marL="0" marR="0" lvl="0" indent="0" algn="l" rtl="0">
              <a:lnSpc>
                <a:spcPct val="90000"/>
              </a:lnSpc>
              <a:spcBef>
                <a:spcPts val="300"/>
              </a:spcBef>
              <a:spcAft>
                <a:spcPts val="0"/>
              </a:spcAft>
              <a:buNone/>
            </a:pPr>
            <a:r>
              <a:rPr lang="en-US" sz="2400" b="1">
                <a:latin typeface="Times New Roman"/>
                <a:ea typeface="Times New Roman"/>
                <a:cs typeface="Times New Roman"/>
                <a:sym typeface="Times New Roman"/>
              </a:rPr>
              <a:t>Asia</a:t>
            </a:r>
            <a:endParaRPr sz="2400" b="1">
              <a:latin typeface="Times New Roman"/>
              <a:ea typeface="Times New Roman"/>
              <a:cs typeface="Times New Roman"/>
              <a:sym typeface="Times New Roman"/>
            </a:endParaRPr>
          </a:p>
          <a:p>
            <a:pPr marL="457200" marR="0" lvl="0" indent="-368300" algn="l" rtl="0">
              <a:lnSpc>
                <a:spcPct val="90000"/>
              </a:lnSpc>
              <a:spcBef>
                <a:spcPts val="300"/>
              </a:spcBef>
              <a:spcAft>
                <a:spcPts val="0"/>
              </a:spcAft>
              <a:buSzPts val="2200"/>
              <a:buFont typeface="Times New Roman"/>
              <a:buChar char="•"/>
            </a:pPr>
            <a:r>
              <a:rPr lang="en-US" sz="2200">
                <a:latin typeface="Times New Roman"/>
                <a:ea typeface="Times New Roman"/>
                <a:cs typeface="Times New Roman"/>
                <a:sym typeface="Times New Roman"/>
              </a:rPr>
              <a:t>Mercer projects that Asia will have the lowest representation of women by 2025 at only </a:t>
            </a:r>
            <a:r>
              <a:rPr lang="en-US" sz="2200" b="1">
                <a:latin typeface="Times New Roman"/>
                <a:ea typeface="Times New Roman"/>
                <a:cs typeface="Times New Roman"/>
                <a:sym typeface="Times New Roman"/>
              </a:rPr>
              <a:t>28 percent</a:t>
            </a:r>
            <a:r>
              <a:rPr lang="en-US" sz="2200">
                <a:latin typeface="Times New Roman"/>
                <a:ea typeface="Times New Roman"/>
                <a:cs typeface="Times New Roman"/>
                <a:sym typeface="Times New Roman"/>
              </a:rPr>
              <a:t> at the professional level and above.</a:t>
            </a:r>
            <a:endParaRPr sz="2200">
              <a:latin typeface="Times New Roman"/>
              <a:ea typeface="Times New Roman"/>
              <a:cs typeface="Times New Roman"/>
              <a:sym typeface="Times New Roman"/>
            </a:endParaRPr>
          </a:p>
          <a:p>
            <a:pPr marL="457200" marR="0" lvl="0" indent="-368300" algn="l" rtl="0">
              <a:lnSpc>
                <a:spcPct val="90000"/>
              </a:lnSpc>
              <a:spcBef>
                <a:spcPts val="0"/>
              </a:spcBef>
              <a:spcAft>
                <a:spcPts val="0"/>
              </a:spcAft>
              <a:buSzPts val="2200"/>
              <a:buFont typeface="Times New Roman"/>
              <a:buChar char="•"/>
            </a:pPr>
            <a:r>
              <a:rPr lang="en-US" sz="2200">
                <a:latin typeface="Times New Roman"/>
                <a:ea typeface="Times New Roman"/>
                <a:cs typeface="Times New Roman"/>
                <a:sym typeface="Times New Roman"/>
              </a:rPr>
              <a:t>Organizations in this area are less likely to be focused on gender diversity than the other regions studied.</a:t>
            </a:r>
            <a:endParaRPr sz="2200">
              <a:latin typeface="Times New Roman"/>
              <a:ea typeface="Times New Roman"/>
              <a:cs typeface="Times New Roman"/>
              <a:sym typeface="Times New Roman"/>
            </a:endParaRPr>
          </a:p>
          <a:p>
            <a:pPr marL="457200" marR="0" lvl="0" indent="-368300" algn="l" rtl="0">
              <a:lnSpc>
                <a:spcPct val="90000"/>
              </a:lnSpc>
              <a:spcBef>
                <a:spcPts val="0"/>
              </a:spcBef>
              <a:spcAft>
                <a:spcPts val="0"/>
              </a:spcAft>
              <a:buSzPts val="2200"/>
              <a:buFont typeface="Times New Roman"/>
              <a:buChar char="•"/>
            </a:pPr>
            <a:r>
              <a:rPr lang="en-US" sz="2200">
                <a:latin typeface="Times New Roman"/>
                <a:ea typeface="Times New Roman"/>
                <a:cs typeface="Times New Roman"/>
                <a:sym typeface="Times New Roman"/>
              </a:rPr>
              <a:t>They are less likely to engage middle management to enforce gender diversity practices or engage the male population among their employees.</a:t>
            </a:r>
            <a:endParaRPr sz="2200" b="1">
              <a:latin typeface="Times New Roman"/>
              <a:ea typeface="Times New Roman"/>
              <a:cs typeface="Times New Roman"/>
              <a:sym typeface="Times New Roman"/>
            </a:endParaRPr>
          </a:p>
          <a:p>
            <a:pPr marL="0" marR="0" lvl="0" indent="0" algn="l" rtl="0">
              <a:lnSpc>
                <a:spcPct val="90000"/>
              </a:lnSpc>
              <a:spcBef>
                <a:spcPts val="300"/>
              </a:spcBef>
              <a:spcAft>
                <a:spcPts val="0"/>
              </a:spcAft>
              <a:buNone/>
            </a:pPr>
            <a:endParaRPr sz="1800" b="1">
              <a:latin typeface="Times New Roman"/>
              <a:ea typeface="Times New Roman"/>
              <a:cs typeface="Times New Roman"/>
              <a:sym typeface="Times New Roman"/>
            </a:endParaRPr>
          </a:p>
          <a:p>
            <a:pPr marL="0" marR="0" lvl="0" indent="0" algn="l" rtl="0">
              <a:lnSpc>
                <a:spcPct val="90000"/>
              </a:lnSpc>
              <a:spcBef>
                <a:spcPts val="30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Shape 132" descr="slide1Background.jpg"/>
          <p:cNvPicPr preferRelativeResize="0"/>
          <p:nvPr/>
        </p:nvPicPr>
        <p:blipFill rotWithShape="1">
          <a:blip r:embed="rId3">
            <a:alphaModFix/>
          </a:blip>
          <a:srcRect/>
          <a:stretch/>
        </p:blipFill>
        <p:spPr>
          <a:xfrm>
            <a:off x="16251" y="0"/>
            <a:ext cx="8937214" cy="6633134"/>
          </a:xfrm>
          <a:prstGeom prst="rect">
            <a:avLst/>
          </a:prstGeom>
          <a:noFill/>
          <a:ln>
            <a:noFill/>
          </a:ln>
        </p:spPr>
      </p:pic>
      <p:sp>
        <p:nvSpPr>
          <p:cNvPr id="133" name="Shape 133"/>
          <p:cNvSpPr txBox="1">
            <a:spLocks noGrp="1"/>
          </p:cNvSpPr>
          <p:nvPr>
            <p:ph type="title"/>
          </p:nvPr>
        </p:nvSpPr>
        <p:spPr>
          <a:xfrm>
            <a:off x="469900" y="1048494"/>
            <a:ext cx="3291000" cy="521400"/>
          </a:xfrm>
          <a:prstGeom prst="rect">
            <a:avLst/>
          </a:prstGeom>
          <a:noFill/>
          <a:ln>
            <a:noFill/>
          </a:ln>
        </p:spPr>
        <p:txBody>
          <a:bodyPr spcFirstLastPara="1" wrap="square" lIns="45675" tIns="45675" rIns="45675" bIns="45675" anchor="ctr" anchorCtr="0">
            <a:noAutofit/>
          </a:bodyPr>
          <a:lstStyle/>
          <a:p>
            <a:pPr marL="195578" lvl="0" indent="-195578" algn="l" rtl="0">
              <a:spcBef>
                <a:spcPts val="0"/>
              </a:spcBef>
              <a:spcAft>
                <a:spcPts val="0"/>
              </a:spcAft>
              <a:buClr>
                <a:schemeClr val="dk1"/>
              </a:buClr>
              <a:buSzPts val="2772"/>
              <a:buFont typeface="Times New Roman"/>
              <a:buNone/>
            </a:pPr>
            <a:r>
              <a:rPr lang="en-US" sz="3000">
                <a:solidFill>
                  <a:schemeClr val="dk1"/>
                </a:solidFill>
                <a:latin typeface="Times New Roman"/>
                <a:ea typeface="Times New Roman"/>
                <a:cs typeface="Times New Roman"/>
                <a:sym typeface="Times New Roman"/>
              </a:rPr>
              <a:t>Global Profiles (Cont.)</a:t>
            </a:r>
            <a:endParaRPr/>
          </a:p>
        </p:txBody>
      </p:sp>
      <p:sp>
        <p:nvSpPr>
          <p:cNvPr id="134" name="Shape 134"/>
          <p:cNvSpPr txBox="1">
            <a:spLocks noGrp="1"/>
          </p:cNvSpPr>
          <p:nvPr>
            <p:ph type="body" idx="1"/>
          </p:nvPr>
        </p:nvSpPr>
        <p:spPr>
          <a:xfrm>
            <a:off x="457200" y="2282477"/>
            <a:ext cx="8229600" cy="3964800"/>
          </a:xfrm>
          <a:prstGeom prst="rect">
            <a:avLst/>
          </a:prstGeom>
          <a:noFill/>
          <a:ln>
            <a:noFill/>
          </a:ln>
        </p:spPr>
        <p:txBody>
          <a:bodyPr spcFirstLastPara="1" wrap="square" lIns="45675" tIns="45675" rIns="45675" bIns="45675" anchor="t" anchorCtr="0">
            <a:noAutofit/>
          </a:bodyPr>
          <a:lstStyle/>
          <a:p>
            <a:pPr marL="0" marR="0" lvl="0" indent="0" algn="l" rtl="0">
              <a:lnSpc>
                <a:spcPct val="90000"/>
              </a:lnSpc>
              <a:spcBef>
                <a:spcPts val="300"/>
              </a:spcBef>
              <a:spcAft>
                <a:spcPts val="0"/>
              </a:spcAft>
              <a:buNone/>
            </a:pPr>
            <a:r>
              <a:rPr lang="en-US" sz="2400" b="1">
                <a:latin typeface="Times New Roman"/>
                <a:ea typeface="Times New Roman"/>
                <a:cs typeface="Times New Roman"/>
                <a:sym typeface="Times New Roman"/>
              </a:rPr>
              <a:t>Europe</a:t>
            </a:r>
            <a:endParaRPr sz="2400" b="1">
              <a:latin typeface="Times New Roman"/>
              <a:ea typeface="Times New Roman"/>
              <a:cs typeface="Times New Roman"/>
              <a:sym typeface="Times New Roman"/>
            </a:endParaRPr>
          </a:p>
          <a:p>
            <a:pPr marL="457200" marR="0" lvl="0" indent="-368300" algn="l" rtl="0">
              <a:lnSpc>
                <a:spcPct val="90000"/>
              </a:lnSpc>
              <a:spcBef>
                <a:spcPts val="300"/>
              </a:spcBef>
              <a:spcAft>
                <a:spcPts val="0"/>
              </a:spcAft>
              <a:buSzPts val="2200"/>
              <a:buFont typeface="Times New Roman"/>
              <a:buChar char="•"/>
            </a:pPr>
            <a:r>
              <a:rPr lang="en-US" sz="2200">
                <a:latin typeface="Times New Roman"/>
                <a:ea typeface="Times New Roman"/>
                <a:cs typeface="Times New Roman"/>
                <a:sym typeface="Times New Roman"/>
              </a:rPr>
              <a:t>Europe has seen improvement in female representation at top levels of employment, but this will not extend into further improvement at the professional level and above over the next decade.</a:t>
            </a:r>
            <a:endParaRPr sz="2200">
              <a:latin typeface="Times New Roman"/>
              <a:ea typeface="Times New Roman"/>
              <a:cs typeface="Times New Roman"/>
              <a:sym typeface="Times New Roman"/>
            </a:endParaRPr>
          </a:p>
          <a:p>
            <a:pPr marL="457200" marR="0" lvl="0" indent="-368300" algn="l" rtl="0">
              <a:lnSpc>
                <a:spcPct val="90000"/>
              </a:lnSpc>
              <a:spcBef>
                <a:spcPts val="0"/>
              </a:spcBef>
              <a:spcAft>
                <a:spcPts val="0"/>
              </a:spcAft>
              <a:buSzPts val="2200"/>
              <a:buFont typeface="Times New Roman"/>
              <a:buChar char="•"/>
            </a:pPr>
            <a:r>
              <a:rPr lang="en-US" sz="2200">
                <a:latin typeface="Times New Roman"/>
                <a:ea typeface="Times New Roman"/>
                <a:cs typeface="Times New Roman"/>
                <a:sym typeface="Times New Roman"/>
              </a:rPr>
              <a:t>In 2025, women are likely to make up </a:t>
            </a:r>
            <a:r>
              <a:rPr lang="en-US" sz="2200" b="1">
                <a:latin typeface="Times New Roman"/>
                <a:ea typeface="Times New Roman"/>
                <a:cs typeface="Times New Roman"/>
                <a:sym typeface="Times New Roman"/>
              </a:rPr>
              <a:t>37 percent of employees </a:t>
            </a:r>
            <a:r>
              <a:rPr lang="en-US" sz="2200">
                <a:latin typeface="Times New Roman"/>
                <a:ea typeface="Times New Roman"/>
                <a:cs typeface="Times New Roman"/>
                <a:sym typeface="Times New Roman"/>
              </a:rPr>
              <a:t>at the professional level—the same as today.</a:t>
            </a:r>
            <a:endParaRPr sz="2200">
              <a:latin typeface="Times New Roman"/>
              <a:ea typeface="Times New Roman"/>
              <a:cs typeface="Times New Roman"/>
              <a:sym typeface="Times New Roman"/>
            </a:endParaRPr>
          </a:p>
          <a:p>
            <a:pPr marL="457200" marR="0" lvl="0" indent="-368300" algn="l" rtl="0">
              <a:lnSpc>
                <a:spcPct val="90000"/>
              </a:lnSpc>
              <a:spcBef>
                <a:spcPts val="0"/>
              </a:spcBef>
              <a:spcAft>
                <a:spcPts val="0"/>
              </a:spcAft>
              <a:buSzPts val="2200"/>
              <a:buFont typeface="Times New Roman"/>
              <a:buChar char="•"/>
            </a:pPr>
            <a:r>
              <a:rPr lang="en-US" sz="2200">
                <a:latin typeface="Times New Roman"/>
                <a:ea typeface="Times New Roman"/>
                <a:cs typeface="Times New Roman"/>
                <a:sym typeface="Times New Roman"/>
              </a:rPr>
              <a:t>Women are hired at </a:t>
            </a:r>
            <a:r>
              <a:rPr lang="en-US" sz="2200" b="1">
                <a:latin typeface="Times New Roman"/>
                <a:ea typeface="Times New Roman"/>
                <a:cs typeface="Times New Roman"/>
                <a:sym typeface="Times New Roman"/>
              </a:rPr>
              <a:t>almost double the rate </a:t>
            </a:r>
            <a:r>
              <a:rPr lang="en-US" sz="2200">
                <a:latin typeface="Times New Roman"/>
                <a:ea typeface="Times New Roman"/>
                <a:cs typeface="Times New Roman"/>
                <a:sym typeface="Times New Roman"/>
              </a:rPr>
              <a:t>of men for top positions at European organizations. This is likely impacted by quotas, regulations and pressure from the media.</a:t>
            </a:r>
            <a:endParaRPr sz="2200" b="1">
              <a:latin typeface="Times New Roman"/>
              <a:ea typeface="Times New Roman"/>
              <a:cs typeface="Times New Roman"/>
              <a:sym typeface="Times New Roman"/>
            </a:endParaRPr>
          </a:p>
          <a:p>
            <a:pPr marL="0" marR="0" lvl="0" indent="0" algn="l" rtl="0">
              <a:lnSpc>
                <a:spcPct val="90000"/>
              </a:lnSpc>
              <a:spcBef>
                <a:spcPts val="300"/>
              </a:spcBef>
              <a:spcAft>
                <a:spcPts val="0"/>
              </a:spcAft>
              <a:buNone/>
            </a:pPr>
            <a:endParaRPr sz="1800" b="1">
              <a:latin typeface="Times New Roman"/>
              <a:ea typeface="Times New Roman"/>
              <a:cs typeface="Times New Roman"/>
              <a:sym typeface="Times New Roman"/>
            </a:endParaRPr>
          </a:p>
          <a:p>
            <a:pPr marL="0" marR="0" lvl="0" indent="0" algn="l" rtl="0">
              <a:lnSpc>
                <a:spcPct val="90000"/>
              </a:lnSpc>
              <a:spcBef>
                <a:spcPts val="3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descr="slide1Background.jpg"/>
          <p:cNvPicPr preferRelativeResize="0"/>
          <p:nvPr/>
        </p:nvPicPr>
        <p:blipFill rotWithShape="1">
          <a:blip r:embed="rId3">
            <a:alphaModFix/>
          </a:blip>
          <a:srcRect/>
          <a:stretch/>
        </p:blipFill>
        <p:spPr>
          <a:xfrm>
            <a:off x="16251" y="0"/>
            <a:ext cx="8937214" cy="6633134"/>
          </a:xfrm>
          <a:prstGeom prst="rect">
            <a:avLst/>
          </a:prstGeom>
          <a:noFill/>
          <a:ln>
            <a:noFill/>
          </a:ln>
        </p:spPr>
      </p:pic>
      <p:sp>
        <p:nvSpPr>
          <p:cNvPr id="140" name="Shape 140"/>
          <p:cNvSpPr txBox="1">
            <a:spLocks noGrp="1"/>
          </p:cNvSpPr>
          <p:nvPr>
            <p:ph type="title"/>
          </p:nvPr>
        </p:nvSpPr>
        <p:spPr>
          <a:xfrm>
            <a:off x="469900" y="1048494"/>
            <a:ext cx="3291000" cy="521400"/>
          </a:xfrm>
          <a:prstGeom prst="rect">
            <a:avLst/>
          </a:prstGeom>
          <a:noFill/>
          <a:ln>
            <a:noFill/>
          </a:ln>
        </p:spPr>
        <p:txBody>
          <a:bodyPr spcFirstLastPara="1" wrap="square" lIns="45675" tIns="45675" rIns="45675" bIns="45675" anchor="ctr" anchorCtr="0">
            <a:noAutofit/>
          </a:bodyPr>
          <a:lstStyle/>
          <a:p>
            <a:pPr marL="195578" lvl="0" indent="-195578" algn="l" rtl="0">
              <a:spcBef>
                <a:spcPts val="0"/>
              </a:spcBef>
              <a:spcAft>
                <a:spcPts val="0"/>
              </a:spcAft>
              <a:buClr>
                <a:schemeClr val="dk1"/>
              </a:buClr>
              <a:buSzPts val="2772"/>
              <a:buFont typeface="Times New Roman"/>
              <a:buNone/>
            </a:pPr>
            <a:r>
              <a:rPr lang="en-US" sz="3000">
                <a:solidFill>
                  <a:schemeClr val="dk1"/>
                </a:solidFill>
                <a:latin typeface="Times New Roman"/>
                <a:ea typeface="Times New Roman"/>
                <a:cs typeface="Times New Roman"/>
                <a:sym typeface="Times New Roman"/>
              </a:rPr>
              <a:t>Global Profiles (Cont.)</a:t>
            </a:r>
            <a:endParaRPr/>
          </a:p>
        </p:txBody>
      </p:sp>
      <p:sp>
        <p:nvSpPr>
          <p:cNvPr id="141" name="Shape 141"/>
          <p:cNvSpPr txBox="1">
            <a:spLocks noGrp="1"/>
          </p:cNvSpPr>
          <p:nvPr>
            <p:ph type="body" idx="1"/>
          </p:nvPr>
        </p:nvSpPr>
        <p:spPr>
          <a:xfrm>
            <a:off x="457200" y="2282477"/>
            <a:ext cx="8229600" cy="3964800"/>
          </a:xfrm>
          <a:prstGeom prst="rect">
            <a:avLst/>
          </a:prstGeom>
          <a:noFill/>
          <a:ln>
            <a:noFill/>
          </a:ln>
        </p:spPr>
        <p:txBody>
          <a:bodyPr spcFirstLastPara="1" wrap="square" lIns="45675" tIns="45675" rIns="45675" bIns="45675" anchor="t" anchorCtr="0">
            <a:noAutofit/>
          </a:bodyPr>
          <a:lstStyle/>
          <a:p>
            <a:pPr marL="0" marR="0" lvl="0" indent="0" algn="l" rtl="0">
              <a:lnSpc>
                <a:spcPct val="90000"/>
              </a:lnSpc>
              <a:spcBef>
                <a:spcPts val="300"/>
              </a:spcBef>
              <a:spcAft>
                <a:spcPts val="0"/>
              </a:spcAft>
              <a:buNone/>
            </a:pPr>
            <a:r>
              <a:rPr lang="en-US" sz="2400" b="1">
                <a:latin typeface="Times New Roman"/>
                <a:ea typeface="Times New Roman"/>
                <a:cs typeface="Times New Roman"/>
                <a:sym typeface="Times New Roman"/>
              </a:rPr>
              <a:t>Latin America</a:t>
            </a:r>
            <a:endParaRPr sz="2400" b="1">
              <a:latin typeface="Times New Roman"/>
              <a:ea typeface="Times New Roman"/>
              <a:cs typeface="Times New Roman"/>
              <a:sym typeface="Times New Roman"/>
            </a:endParaRPr>
          </a:p>
          <a:p>
            <a:pPr marL="457200" marR="0" lvl="0" indent="-368300" algn="l" rtl="0">
              <a:lnSpc>
                <a:spcPct val="90000"/>
              </a:lnSpc>
              <a:spcBef>
                <a:spcPts val="300"/>
              </a:spcBef>
              <a:spcAft>
                <a:spcPts val="0"/>
              </a:spcAft>
              <a:buSzPts val="2200"/>
              <a:buFont typeface="Times New Roman"/>
              <a:buChar char="•"/>
            </a:pPr>
            <a:r>
              <a:rPr lang="en-US" sz="2200">
                <a:latin typeface="Times New Roman"/>
                <a:ea typeface="Times New Roman"/>
                <a:cs typeface="Times New Roman"/>
                <a:sym typeface="Times New Roman"/>
              </a:rPr>
              <a:t>Women comprise </a:t>
            </a:r>
            <a:r>
              <a:rPr lang="en-US" sz="2200" b="1">
                <a:latin typeface="Times New Roman"/>
                <a:ea typeface="Times New Roman"/>
                <a:cs typeface="Times New Roman"/>
                <a:sym typeface="Times New Roman"/>
              </a:rPr>
              <a:t>17 percent of executives,</a:t>
            </a:r>
            <a:r>
              <a:rPr lang="en-US" sz="2200">
                <a:latin typeface="Times New Roman"/>
                <a:ea typeface="Times New Roman"/>
                <a:cs typeface="Times New Roman"/>
                <a:sym typeface="Times New Roman"/>
              </a:rPr>
              <a:t> and, if current hiring, promotion and retention rates are maintained, female representation is </a:t>
            </a:r>
            <a:r>
              <a:rPr lang="en-US" sz="2200" b="1">
                <a:latin typeface="Times New Roman"/>
                <a:ea typeface="Times New Roman"/>
                <a:cs typeface="Times New Roman"/>
                <a:sym typeface="Times New Roman"/>
              </a:rPr>
              <a:t>likely to grow to 44 percent </a:t>
            </a:r>
            <a:r>
              <a:rPr lang="en-US" sz="2200">
                <a:latin typeface="Times New Roman"/>
                <a:ea typeface="Times New Roman"/>
                <a:cs typeface="Times New Roman"/>
                <a:sym typeface="Times New Roman"/>
              </a:rPr>
              <a:t>by 2025</a:t>
            </a:r>
            <a:endParaRPr sz="2200">
              <a:latin typeface="Times New Roman"/>
              <a:ea typeface="Times New Roman"/>
              <a:cs typeface="Times New Roman"/>
              <a:sym typeface="Times New Roman"/>
            </a:endParaRPr>
          </a:p>
          <a:p>
            <a:pPr marL="457200" marR="0" lvl="0" indent="-368300" algn="l" rtl="0">
              <a:lnSpc>
                <a:spcPct val="90000"/>
              </a:lnSpc>
              <a:spcBef>
                <a:spcPts val="0"/>
              </a:spcBef>
              <a:spcAft>
                <a:spcPts val="0"/>
              </a:spcAft>
              <a:buSzPts val="2200"/>
              <a:buFont typeface="Times New Roman"/>
              <a:buChar char="•"/>
            </a:pPr>
            <a:r>
              <a:rPr lang="en-US" sz="2200">
                <a:latin typeface="Times New Roman"/>
                <a:ea typeface="Times New Roman"/>
                <a:cs typeface="Times New Roman"/>
                <a:sym typeface="Times New Roman"/>
              </a:rPr>
              <a:t>Latin America is on track to achieving gender parity at the professional level and above within the next ten years.</a:t>
            </a:r>
            <a:endParaRPr sz="2200">
              <a:latin typeface="Times New Roman"/>
              <a:ea typeface="Times New Roman"/>
              <a:cs typeface="Times New Roman"/>
              <a:sym typeface="Times New Roman"/>
            </a:endParaRPr>
          </a:p>
          <a:p>
            <a:pPr marL="457200" marR="0" lvl="0" indent="-368300" algn="l" rtl="0">
              <a:lnSpc>
                <a:spcPct val="90000"/>
              </a:lnSpc>
              <a:spcBef>
                <a:spcPts val="0"/>
              </a:spcBef>
              <a:spcAft>
                <a:spcPts val="0"/>
              </a:spcAft>
              <a:buSzPts val="2200"/>
              <a:buFont typeface="Times New Roman"/>
              <a:buChar char="•"/>
            </a:pPr>
            <a:r>
              <a:rPr lang="en-US" sz="2200">
                <a:latin typeface="Times New Roman"/>
                <a:ea typeface="Times New Roman"/>
                <a:cs typeface="Times New Roman"/>
                <a:sym typeface="Times New Roman"/>
              </a:rPr>
              <a:t>Women are </a:t>
            </a:r>
            <a:r>
              <a:rPr lang="en-US" sz="2200" b="1">
                <a:latin typeface="Times New Roman"/>
                <a:ea typeface="Times New Roman"/>
                <a:cs typeface="Times New Roman"/>
                <a:sym typeface="Times New Roman"/>
              </a:rPr>
              <a:t>more likely than men </a:t>
            </a:r>
            <a:r>
              <a:rPr lang="en-US" sz="2200">
                <a:latin typeface="Times New Roman"/>
                <a:ea typeface="Times New Roman"/>
                <a:cs typeface="Times New Roman"/>
                <a:sym typeface="Times New Roman"/>
              </a:rPr>
              <a:t>to be promoted at entry level, and </a:t>
            </a:r>
            <a:r>
              <a:rPr lang="en-US" sz="2200" b="1">
                <a:latin typeface="Times New Roman"/>
                <a:ea typeface="Times New Roman"/>
                <a:cs typeface="Times New Roman"/>
                <a:sym typeface="Times New Roman"/>
              </a:rPr>
              <a:t>twice as likely </a:t>
            </a:r>
            <a:r>
              <a:rPr lang="en-US" sz="2200">
                <a:latin typeface="Times New Roman"/>
                <a:ea typeface="Times New Roman"/>
                <a:cs typeface="Times New Roman"/>
                <a:sym typeface="Times New Roman"/>
              </a:rPr>
              <a:t>to be promoted at the senior management level</a:t>
            </a:r>
            <a:endParaRPr sz="2200" b="1">
              <a:latin typeface="Times New Roman"/>
              <a:ea typeface="Times New Roman"/>
              <a:cs typeface="Times New Roman"/>
              <a:sym typeface="Times New Roman"/>
            </a:endParaRPr>
          </a:p>
          <a:p>
            <a:pPr marL="0" marR="0" lvl="0" indent="0" algn="l" rtl="0">
              <a:lnSpc>
                <a:spcPct val="90000"/>
              </a:lnSpc>
              <a:spcBef>
                <a:spcPts val="300"/>
              </a:spcBef>
              <a:spcAft>
                <a:spcPts val="0"/>
              </a:spcAft>
              <a:buNone/>
            </a:pPr>
            <a:endParaRPr sz="1800" b="1">
              <a:latin typeface="Times New Roman"/>
              <a:ea typeface="Times New Roman"/>
              <a:cs typeface="Times New Roman"/>
              <a:sym typeface="Times New Roman"/>
            </a:endParaRPr>
          </a:p>
          <a:p>
            <a:pPr marL="0" marR="0" lvl="0" indent="0" algn="l" rtl="0">
              <a:lnSpc>
                <a:spcPct val="90000"/>
              </a:lnSpc>
              <a:spcBef>
                <a:spcPts val="3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Shape 146" descr="slide1Background.jpg"/>
          <p:cNvPicPr preferRelativeResize="0"/>
          <p:nvPr/>
        </p:nvPicPr>
        <p:blipFill rotWithShape="1">
          <a:blip r:embed="rId3">
            <a:alphaModFix/>
          </a:blip>
          <a:srcRect/>
          <a:stretch/>
        </p:blipFill>
        <p:spPr>
          <a:xfrm>
            <a:off x="16251" y="0"/>
            <a:ext cx="8937214" cy="6633134"/>
          </a:xfrm>
          <a:prstGeom prst="rect">
            <a:avLst/>
          </a:prstGeom>
          <a:noFill/>
          <a:ln>
            <a:noFill/>
          </a:ln>
        </p:spPr>
      </p:pic>
      <p:sp>
        <p:nvSpPr>
          <p:cNvPr id="147" name="Shape 147"/>
          <p:cNvSpPr txBox="1">
            <a:spLocks noGrp="1"/>
          </p:cNvSpPr>
          <p:nvPr>
            <p:ph type="title"/>
          </p:nvPr>
        </p:nvSpPr>
        <p:spPr>
          <a:xfrm>
            <a:off x="469900" y="1048494"/>
            <a:ext cx="3291000" cy="521400"/>
          </a:xfrm>
          <a:prstGeom prst="rect">
            <a:avLst/>
          </a:prstGeom>
          <a:noFill/>
          <a:ln>
            <a:noFill/>
          </a:ln>
        </p:spPr>
        <p:txBody>
          <a:bodyPr spcFirstLastPara="1" wrap="square" lIns="45675" tIns="45675" rIns="45675" bIns="45675" anchor="ctr" anchorCtr="0">
            <a:noAutofit/>
          </a:bodyPr>
          <a:lstStyle/>
          <a:p>
            <a:pPr marL="195578" lvl="0" indent="-195578" algn="l" rtl="0">
              <a:spcBef>
                <a:spcPts val="0"/>
              </a:spcBef>
              <a:spcAft>
                <a:spcPts val="0"/>
              </a:spcAft>
              <a:buClr>
                <a:schemeClr val="dk1"/>
              </a:buClr>
              <a:buSzPts val="2772"/>
              <a:buFont typeface="Times New Roman"/>
              <a:buNone/>
            </a:pPr>
            <a:r>
              <a:rPr lang="en-US" sz="3000">
                <a:solidFill>
                  <a:schemeClr val="dk1"/>
                </a:solidFill>
                <a:latin typeface="Times New Roman"/>
                <a:ea typeface="Times New Roman"/>
                <a:cs typeface="Times New Roman"/>
                <a:sym typeface="Times New Roman"/>
              </a:rPr>
              <a:t>Global Profiles (Cont.)</a:t>
            </a:r>
            <a:endParaRPr/>
          </a:p>
        </p:txBody>
      </p:sp>
      <p:sp>
        <p:nvSpPr>
          <p:cNvPr id="148" name="Shape 148"/>
          <p:cNvSpPr txBox="1">
            <a:spLocks noGrp="1"/>
          </p:cNvSpPr>
          <p:nvPr>
            <p:ph type="body" idx="1"/>
          </p:nvPr>
        </p:nvSpPr>
        <p:spPr>
          <a:xfrm>
            <a:off x="457200" y="2282477"/>
            <a:ext cx="8229600" cy="3964800"/>
          </a:xfrm>
          <a:prstGeom prst="rect">
            <a:avLst/>
          </a:prstGeom>
          <a:noFill/>
          <a:ln>
            <a:noFill/>
          </a:ln>
        </p:spPr>
        <p:txBody>
          <a:bodyPr spcFirstLastPara="1" wrap="square" lIns="45675" tIns="45675" rIns="45675" bIns="45675" anchor="t" anchorCtr="0">
            <a:noAutofit/>
          </a:bodyPr>
          <a:lstStyle/>
          <a:p>
            <a:pPr marL="0" marR="0" lvl="0" indent="0" algn="l" rtl="0">
              <a:lnSpc>
                <a:spcPct val="90000"/>
              </a:lnSpc>
              <a:spcBef>
                <a:spcPts val="300"/>
              </a:spcBef>
              <a:spcAft>
                <a:spcPts val="0"/>
              </a:spcAft>
              <a:buNone/>
            </a:pPr>
            <a:r>
              <a:rPr lang="en-US" sz="2400" b="1">
                <a:latin typeface="Times New Roman"/>
                <a:ea typeface="Times New Roman"/>
                <a:cs typeface="Times New Roman"/>
                <a:sym typeface="Times New Roman"/>
              </a:rPr>
              <a:t>U.S. &amp; Canada</a:t>
            </a:r>
            <a:endParaRPr sz="2400" b="1">
              <a:latin typeface="Times New Roman"/>
              <a:ea typeface="Times New Roman"/>
              <a:cs typeface="Times New Roman"/>
              <a:sym typeface="Times New Roman"/>
            </a:endParaRPr>
          </a:p>
          <a:p>
            <a:pPr marL="457200" marR="0" lvl="0" indent="-368300" algn="l" rtl="0">
              <a:lnSpc>
                <a:spcPct val="90000"/>
              </a:lnSpc>
              <a:spcBef>
                <a:spcPts val="300"/>
              </a:spcBef>
              <a:spcAft>
                <a:spcPts val="0"/>
              </a:spcAft>
              <a:buSzPts val="2200"/>
              <a:buFont typeface="Times New Roman"/>
              <a:buChar char="•"/>
            </a:pPr>
            <a:r>
              <a:rPr lang="en-US" sz="2200">
                <a:latin typeface="Times New Roman"/>
                <a:ea typeface="Times New Roman"/>
                <a:cs typeface="Times New Roman"/>
                <a:sym typeface="Times New Roman"/>
              </a:rPr>
              <a:t>Organizations in North America have </a:t>
            </a:r>
            <a:r>
              <a:rPr lang="en-US" sz="2200" b="1">
                <a:latin typeface="Times New Roman"/>
                <a:ea typeface="Times New Roman"/>
                <a:cs typeface="Times New Roman"/>
                <a:sym typeface="Times New Roman"/>
              </a:rPr>
              <a:t>a greater percentage of women in the mid- and senior-level workforce than in any other region</a:t>
            </a:r>
            <a:r>
              <a:rPr lang="en-US" sz="2200">
                <a:latin typeface="Times New Roman"/>
                <a:ea typeface="Times New Roman"/>
                <a:cs typeface="Times New Roman"/>
                <a:sym typeface="Times New Roman"/>
              </a:rPr>
              <a:t>, and they have also seen </a:t>
            </a:r>
            <a:r>
              <a:rPr lang="en-US" sz="2200" b="1">
                <a:latin typeface="Times New Roman"/>
                <a:ea typeface="Times New Roman"/>
                <a:cs typeface="Times New Roman"/>
                <a:sym typeface="Times New Roman"/>
              </a:rPr>
              <a:t>improvements in promotion and hiring rates </a:t>
            </a:r>
            <a:r>
              <a:rPr lang="en-US" sz="2200">
                <a:latin typeface="Times New Roman"/>
                <a:ea typeface="Times New Roman"/>
                <a:cs typeface="Times New Roman"/>
                <a:sym typeface="Times New Roman"/>
              </a:rPr>
              <a:t>of women at the executive level in the past year.</a:t>
            </a:r>
            <a:endParaRPr sz="2200">
              <a:latin typeface="Times New Roman"/>
              <a:ea typeface="Times New Roman"/>
              <a:cs typeface="Times New Roman"/>
              <a:sym typeface="Times New Roman"/>
            </a:endParaRPr>
          </a:p>
          <a:p>
            <a:pPr marL="457200" marR="0" lvl="0" indent="-368300" algn="l" rtl="0">
              <a:lnSpc>
                <a:spcPct val="90000"/>
              </a:lnSpc>
              <a:spcBef>
                <a:spcPts val="0"/>
              </a:spcBef>
              <a:spcAft>
                <a:spcPts val="0"/>
              </a:spcAft>
              <a:buSzPts val="2200"/>
              <a:buFont typeface="Times New Roman"/>
              <a:buChar char="•"/>
            </a:pPr>
            <a:r>
              <a:rPr lang="en-US" sz="2200">
                <a:latin typeface="Times New Roman"/>
                <a:ea typeface="Times New Roman"/>
                <a:cs typeface="Times New Roman"/>
                <a:sym typeface="Times New Roman"/>
              </a:rPr>
              <a:t>This region is focused on “quick fixes” in hiring more women in senior-level positions.</a:t>
            </a:r>
            <a:endParaRPr sz="2200">
              <a:latin typeface="Times New Roman"/>
              <a:ea typeface="Times New Roman"/>
              <a:cs typeface="Times New Roman"/>
              <a:sym typeface="Times New Roman"/>
            </a:endParaRPr>
          </a:p>
          <a:p>
            <a:pPr marL="457200" marR="0" lvl="0" indent="-368300" algn="l" rtl="0">
              <a:lnSpc>
                <a:spcPct val="90000"/>
              </a:lnSpc>
              <a:spcBef>
                <a:spcPts val="0"/>
              </a:spcBef>
              <a:spcAft>
                <a:spcPts val="0"/>
              </a:spcAft>
              <a:buSzPts val="2200"/>
              <a:buFont typeface="Times New Roman"/>
              <a:buChar char="•"/>
            </a:pPr>
            <a:r>
              <a:rPr lang="en-US" sz="2200">
                <a:latin typeface="Times New Roman"/>
                <a:ea typeface="Times New Roman"/>
                <a:cs typeface="Times New Roman"/>
                <a:sym typeface="Times New Roman"/>
              </a:rPr>
              <a:t>Without structural practices and policies to increase gender representation at all levels of employment, there will not be enough talent flow to grow women’s representation over the next decade. </a:t>
            </a:r>
            <a:br>
              <a:rPr lang="en-US" sz="2200">
                <a:latin typeface="Times New Roman"/>
                <a:ea typeface="Times New Roman"/>
                <a:cs typeface="Times New Roman"/>
                <a:sym typeface="Times New Roman"/>
              </a:rPr>
            </a:br>
            <a:endParaRPr sz="2200" b="1">
              <a:latin typeface="Times New Roman"/>
              <a:ea typeface="Times New Roman"/>
              <a:cs typeface="Times New Roman"/>
              <a:sym typeface="Times New Roman"/>
            </a:endParaRPr>
          </a:p>
          <a:p>
            <a:pPr marL="0" marR="0" lvl="0" indent="0" algn="l" rtl="0">
              <a:lnSpc>
                <a:spcPct val="90000"/>
              </a:lnSpc>
              <a:spcBef>
                <a:spcPts val="300"/>
              </a:spcBef>
              <a:spcAft>
                <a:spcPts val="0"/>
              </a:spcAft>
              <a:buNone/>
            </a:pPr>
            <a:endParaRPr sz="1800" b="1">
              <a:latin typeface="Times New Roman"/>
              <a:ea typeface="Times New Roman"/>
              <a:cs typeface="Times New Roman"/>
              <a:sym typeface="Times New Roman"/>
            </a:endParaRPr>
          </a:p>
          <a:p>
            <a:pPr marL="0" marR="0" lvl="0" indent="0" algn="l" rtl="0">
              <a:lnSpc>
                <a:spcPct val="90000"/>
              </a:lnSpc>
              <a:spcBef>
                <a:spcPts val="3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Shape 153" descr="slide1Background.jpg"/>
          <p:cNvPicPr preferRelativeResize="0"/>
          <p:nvPr/>
        </p:nvPicPr>
        <p:blipFill rotWithShape="1">
          <a:blip r:embed="rId3">
            <a:alphaModFix/>
          </a:blip>
          <a:srcRect/>
          <a:stretch/>
        </p:blipFill>
        <p:spPr>
          <a:xfrm>
            <a:off x="16251" y="0"/>
            <a:ext cx="8937214" cy="6633134"/>
          </a:xfrm>
          <a:prstGeom prst="rect">
            <a:avLst/>
          </a:prstGeom>
          <a:noFill/>
          <a:ln>
            <a:noFill/>
          </a:ln>
        </p:spPr>
      </p:pic>
      <p:sp>
        <p:nvSpPr>
          <p:cNvPr id="154" name="Shape 154"/>
          <p:cNvSpPr txBox="1">
            <a:spLocks noGrp="1"/>
          </p:cNvSpPr>
          <p:nvPr>
            <p:ph type="title"/>
          </p:nvPr>
        </p:nvSpPr>
        <p:spPr>
          <a:xfrm>
            <a:off x="469900" y="1048494"/>
            <a:ext cx="3291000" cy="521400"/>
          </a:xfrm>
          <a:prstGeom prst="rect">
            <a:avLst/>
          </a:prstGeom>
          <a:noFill/>
          <a:ln>
            <a:noFill/>
          </a:ln>
        </p:spPr>
        <p:txBody>
          <a:bodyPr spcFirstLastPara="1" wrap="square" lIns="45675" tIns="45675" rIns="45675" bIns="45675" anchor="ctr" anchorCtr="0">
            <a:noAutofit/>
          </a:bodyPr>
          <a:lstStyle/>
          <a:p>
            <a:pPr marL="195578" lvl="0" indent="-195578" algn="l" rtl="0">
              <a:spcBef>
                <a:spcPts val="0"/>
              </a:spcBef>
              <a:spcAft>
                <a:spcPts val="0"/>
              </a:spcAft>
              <a:buClr>
                <a:schemeClr val="dk1"/>
              </a:buClr>
              <a:buSzPts val="2772"/>
              <a:buFont typeface="Times New Roman"/>
              <a:buNone/>
            </a:pPr>
            <a:r>
              <a:rPr lang="en-US" sz="3000">
                <a:solidFill>
                  <a:schemeClr val="dk1"/>
                </a:solidFill>
                <a:latin typeface="Times New Roman"/>
                <a:ea typeface="Times New Roman"/>
                <a:cs typeface="Times New Roman"/>
                <a:sym typeface="Times New Roman"/>
              </a:rPr>
              <a:t>Global Profiles (Cont.)</a:t>
            </a:r>
            <a:endParaRPr/>
          </a:p>
        </p:txBody>
      </p:sp>
      <p:sp>
        <p:nvSpPr>
          <p:cNvPr id="155" name="Shape 155"/>
          <p:cNvSpPr txBox="1">
            <a:spLocks noGrp="1"/>
          </p:cNvSpPr>
          <p:nvPr>
            <p:ph type="body" idx="1"/>
          </p:nvPr>
        </p:nvSpPr>
        <p:spPr>
          <a:xfrm>
            <a:off x="457200" y="2282477"/>
            <a:ext cx="8229600" cy="3964800"/>
          </a:xfrm>
          <a:prstGeom prst="rect">
            <a:avLst/>
          </a:prstGeom>
          <a:noFill/>
          <a:ln>
            <a:noFill/>
          </a:ln>
        </p:spPr>
        <p:txBody>
          <a:bodyPr spcFirstLastPara="1" wrap="square" lIns="45675" tIns="45675" rIns="45675" bIns="45675" anchor="t" anchorCtr="0">
            <a:noAutofit/>
          </a:bodyPr>
          <a:lstStyle/>
          <a:p>
            <a:pPr marL="0" marR="0" lvl="0" indent="0" algn="l" rtl="0">
              <a:lnSpc>
                <a:spcPct val="90000"/>
              </a:lnSpc>
              <a:spcBef>
                <a:spcPts val="300"/>
              </a:spcBef>
              <a:spcAft>
                <a:spcPts val="0"/>
              </a:spcAft>
              <a:buNone/>
            </a:pPr>
            <a:r>
              <a:rPr lang="en-US" sz="2400" b="1">
                <a:latin typeface="Times New Roman"/>
                <a:ea typeface="Times New Roman"/>
                <a:cs typeface="Times New Roman"/>
                <a:sym typeface="Times New Roman"/>
              </a:rPr>
              <a:t>Australia &amp; New Zealand</a:t>
            </a:r>
            <a:endParaRPr sz="2400" b="1">
              <a:latin typeface="Times New Roman"/>
              <a:ea typeface="Times New Roman"/>
              <a:cs typeface="Times New Roman"/>
              <a:sym typeface="Times New Roman"/>
            </a:endParaRPr>
          </a:p>
          <a:p>
            <a:pPr marL="457200" marR="0" lvl="0" indent="-368300" algn="l" rtl="0">
              <a:lnSpc>
                <a:spcPct val="90000"/>
              </a:lnSpc>
              <a:spcBef>
                <a:spcPts val="300"/>
              </a:spcBef>
              <a:spcAft>
                <a:spcPts val="0"/>
              </a:spcAft>
              <a:buSzPts val="2200"/>
              <a:buFont typeface="Times New Roman"/>
              <a:buChar char="•"/>
            </a:pPr>
            <a:r>
              <a:rPr lang="en-US" sz="2200">
                <a:latin typeface="Times New Roman"/>
                <a:ea typeface="Times New Roman"/>
                <a:cs typeface="Times New Roman"/>
                <a:sym typeface="Times New Roman"/>
              </a:rPr>
              <a:t>Organizations have lower hiring and retention rates of women at the executive level, compared to their male counterparts.</a:t>
            </a:r>
            <a:endParaRPr sz="2200">
              <a:latin typeface="Times New Roman"/>
              <a:ea typeface="Times New Roman"/>
              <a:cs typeface="Times New Roman"/>
              <a:sym typeface="Times New Roman"/>
            </a:endParaRPr>
          </a:p>
          <a:p>
            <a:pPr marL="457200" marR="0" lvl="0" indent="-368300" algn="l" rtl="0">
              <a:lnSpc>
                <a:spcPct val="90000"/>
              </a:lnSpc>
              <a:spcBef>
                <a:spcPts val="0"/>
              </a:spcBef>
              <a:spcAft>
                <a:spcPts val="0"/>
              </a:spcAft>
              <a:buSzPts val="2200"/>
              <a:buFont typeface="Times New Roman"/>
              <a:buChar char="•"/>
            </a:pPr>
            <a:r>
              <a:rPr lang="en-US" sz="2200">
                <a:latin typeface="Times New Roman"/>
                <a:ea typeface="Times New Roman"/>
                <a:cs typeface="Times New Roman"/>
                <a:sym typeface="Times New Roman"/>
              </a:rPr>
              <a:t>Women currently make up </a:t>
            </a:r>
            <a:r>
              <a:rPr lang="en-US" sz="2200" b="1">
                <a:latin typeface="Times New Roman"/>
                <a:ea typeface="Times New Roman"/>
                <a:cs typeface="Times New Roman"/>
                <a:sym typeface="Times New Roman"/>
              </a:rPr>
              <a:t>17 percent </a:t>
            </a:r>
            <a:r>
              <a:rPr lang="en-US" sz="2200">
                <a:latin typeface="Times New Roman"/>
                <a:ea typeface="Times New Roman"/>
                <a:cs typeface="Times New Roman"/>
                <a:sym typeface="Times New Roman"/>
              </a:rPr>
              <a:t>of executives and </a:t>
            </a:r>
            <a:r>
              <a:rPr lang="en-US" sz="2200" b="1">
                <a:latin typeface="Times New Roman"/>
                <a:ea typeface="Times New Roman"/>
                <a:cs typeface="Times New Roman"/>
                <a:sym typeface="Times New Roman"/>
              </a:rPr>
              <a:t>33 percent</a:t>
            </a:r>
            <a:r>
              <a:rPr lang="en-US" sz="2200">
                <a:latin typeface="Times New Roman"/>
                <a:ea typeface="Times New Roman"/>
                <a:cs typeface="Times New Roman"/>
                <a:sym typeface="Times New Roman"/>
              </a:rPr>
              <a:t> of those at the professional level and above</a:t>
            </a:r>
            <a:endParaRPr sz="2200">
              <a:latin typeface="Times New Roman"/>
              <a:ea typeface="Times New Roman"/>
              <a:cs typeface="Times New Roman"/>
              <a:sym typeface="Times New Roman"/>
            </a:endParaRPr>
          </a:p>
          <a:p>
            <a:pPr marL="457200" marR="0" lvl="0" indent="-368300" algn="l" rtl="0">
              <a:lnSpc>
                <a:spcPct val="90000"/>
              </a:lnSpc>
              <a:spcBef>
                <a:spcPts val="0"/>
              </a:spcBef>
              <a:spcAft>
                <a:spcPts val="0"/>
              </a:spcAft>
              <a:buSzPts val="2200"/>
              <a:buFont typeface="Times New Roman"/>
              <a:buChar char="•"/>
            </a:pPr>
            <a:r>
              <a:rPr lang="en-US" sz="2200">
                <a:latin typeface="Times New Roman"/>
                <a:ea typeface="Times New Roman"/>
                <a:cs typeface="Times New Roman"/>
                <a:sym typeface="Times New Roman"/>
              </a:rPr>
              <a:t>Ranked </a:t>
            </a:r>
            <a:r>
              <a:rPr lang="en-US" sz="2200" b="1">
                <a:latin typeface="Times New Roman"/>
                <a:ea typeface="Times New Roman"/>
                <a:cs typeface="Times New Roman"/>
                <a:sym typeface="Times New Roman"/>
              </a:rPr>
              <a:t>second lowest </a:t>
            </a:r>
            <a:r>
              <a:rPr lang="en-US" sz="2200">
                <a:latin typeface="Times New Roman"/>
                <a:ea typeface="Times New Roman"/>
                <a:cs typeface="Times New Roman"/>
                <a:sym typeface="Times New Roman"/>
              </a:rPr>
              <a:t>in terms of rates of women’s representation. If this continues, women will only make up a third of top jobs in 2025. </a:t>
            </a:r>
            <a:br>
              <a:rPr lang="en-US" sz="2200">
                <a:latin typeface="Times New Roman"/>
                <a:ea typeface="Times New Roman"/>
                <a:cs typeface="Times New Roman"/>
                <a:sym typeface="Times New Roman"/>
              </a:rPr>
            </a:br>
            <a:r>
              <a:rPr lang="en-US" sz="2200">
                <a:latin typeface="Times New Roman"/>
                <a:ea typeface="Times New Roman"/>
                <a:cs typeface="Times New Roman"/>
                <a:sym typeface="Times New Roman"/>
              </a:rPr>
              <a:t/>
            </a:r>
            <a:br>
              <a:rPr lang="en-US" sz="2200">
                <a:latin typeface="Times New Roman"/>
                <a:ea typeface="Times New Roman"/>
                <a:cs typeface="Times New Roman"/>
                <a:sym typeface="Times New Roman"/>
              </a:rPr>
            </a:br>
            <a:endParaRPr sz="2200" b="1">
              <a:latin typeface="Times New Roman"/>
              <a:ea typeface="Times New Roman"/>
              <a:cs typeface="Times New Roman"/>
              <a:sym typeface="Times New Roman"/>
            </a:endParaRPr>
          </a:p>
          <a:p>
            <a:pPr marL="0" marR="0" lvl="0" indent="0" algn="l" rtl="0">
              <a:lnSpc>
                <a:spcPct val="90000"/>
              </a:lnSpc>
              <a:spcBef>
                <a:spcPts val="300"/>
              </a:spcBef>
              <a:spcAft>
                <a:spcPts val="0"/>
              </a:spcAft>
              <a:buNone/>
            </a:pPr>
            <a:endParaRPr sz="1800" b="1">
              <a:latin typeface="Times New Roman"/>
              <a:ea typeface="Times New Roman"/>
              <a:cs typeface="Times New Roman"/>
              <a:sym typeface="Times New Roman"/>
            </a:endParaRPr>
          </a:p>
          <a:p>
            <a:pPr marL="0" marR="0" lvl="0" indent="0" algn="l" rtl="0">
              <a:lnSpc>
                <a:spcPct val="90000"/>
              </a:lnSpc>
              <a:spcBef>
                <a:spcPts val="30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Shape 160" descr="slide1homeowner_pay.jpg"/>
          <p:cNvPicPr preferRelativeResize="0"/>
          <p:nvPr/>
        </p:nvPicPr>
        <p:blipFill rotWithShape="1">
          <a:blip r:embed="rId3">
            <a:alphaModFix/>
          </a:blip>
          <a:srcRect/>
          <a:stretch/>
        </p:blipFill>
        <p:spPr>
          <a:xfrm>
            <a:off x="16251" y="0"/>
            <a:ext cx="8937214" cy="6633134"/>
          </a:xfrm>
          <a:prstGeom prst="rect">
            <a:avLst/>
          </a:prstGeom>
          <a:noFill/>
          <a:ln>
            <a:noFill/>
          </a:ln>
        </p:spPr>
      </p:pic>
      <p:sp>
        <p:nvSpPr>
          <p:cNvPr id="161" name="Shape 161"/>
          <p:cNvSpPr txBox="1">
            <a:spLocks noGrp="1"/>
          </p:cNvSpPr>
          <p:nvPr>
            <p:ph type="title"/>
          </p:nvPr>
        </p:nvSpPr>
        <p:spPr>
          <a:xfrm>
            <a:off x="520700" y="706437"/>
            <a:ext cx="3402261" cy="1143001"/>
          </a:xfrm>
          <a:prstGeom prst="rect">
            <a:avLst/>
          </a:prstGeom>
          <a:noFill/>
          <a:ln>
            <a:noFill/>
          </a:ln>
        </p:spPr>
        <p:txBody>
          <a:bodyPr spcFirstLastPara="1" wrap="square" lIns="45675" tIns="45675" rIns="45675" bIns="45675" anchor="ctr" anchorCtr="0">
            <a:noAutofit/>
          </a:bodyPr>
          <a:lstStyle/>
          <a:p>
            <a:pPr marL="279400" marR="0" lvl="0" indent="-279400" algn="ctr" rtl="0">
              <a:lnSpc>
                <a:spcPct val="100000"/>
              </a:lnSpc>
              <a:spcBef>
                <a:spcPts val="0"/>
              </a:spcBef>
              <a:spcAft>
                <a:spcPts val="0"/>
              </a:spcAft>
              <a:buClr>
                <a:srgbClr val="000000"/>
              </a:buClr>
              <a:buSzPts val="4400"/>
              <a:buFont typeface="Times New Roman"/>
              <a:buNone/>
            </a:pPr>
            <a:r>
              <a:rPr lang="en-US" sz="2400">
                <a:latin typeface="Times New Roman"/>
                <a:ea typeface="Times New Roman"/>
                <a:cs typeface="Times New Roman"/>
                <a:sym typeface="Times New Roman"/>
              </a:rPr>
              <a:t>Obstacles for Women’s Economic Growth</a:t>
            </a:r>
            <a:endParaRPr sz="2400"/>
          </a:p>
        </p:txBody>
      </p:sp>
      <p:sp>
        <p:nvSpPr>
          <p:cNvPr id="162" name="Shape 162"/>
          <p:cNvSpPr txBox="1">
            <a:spLocks noGrp="1"/>
          </p:cNvSpPr>
          <p:nvPr>
            <p:ph type="body" idx="1"/>
          </p:nvPr>
        </p:nvSpPr>
        <p:spPr>
          <a:xfrm>
            <a:off x="457200" y="2121544"/>
            <a:ext cx="8229600" cy="2081512"/>
          </a:xfrm>
          <a:prstGeom prst="rect">
            <a:avLst/>
          </a:prstGeom>
          <a:noFill/>
          <a:ln>
            <a:noFill/>
          </a:ln>
        </p:spPr>
        <p:txBody>
          <a:bodyPr spcFirstLastPara="1" wrap="square" lIns="45675" tIns="45675" rIns="45675" bIns="45675" anchor="t" anchorCtr="0">
            <a:noAutofit/>
          </a:bodyPr>
          <a:lstStyle/>
          <a:p>
            <a:pPr marL="546100" marR="0" lvl="0" indent="-546100" algn="l" rtl="0">
              <a:lnSpc>
                <a:spcPct val="110000"/>
              </a:lnSpc>
              <a:spcBef>
                <a:spcPts val="0"/>
              </a:spcBef>
              <a:spcAft>
                <a:spcPts val="0"/>
              </a:spcAft>
              <a:buClr>
                <a:srgbClr val="000000"/>
              </a:buClr>
              <a:buSzPts val="2100"/>
              <a:buFont typeface="Arial"/>
              <a:buNone/>
            </a:pPr>
            <a:r>
              <a:rPr lang="en-US" sz="2100" b="0" i="0" u="none" strike="noStrike" cap="none">
                <a:solidFill>
                  <a:srgbClr val="000000"/>
                </a:solidFill>
                <a:latin typeface="Times New Roman"/>
                <a:ea typeface="Times New Roman"/>
                <a:cs typeface="Times New Roman"/>
                <a:sym typeface="Times New Roman"/>
              </a:rPr>
              <a:t>	Despite earning less—</a:t>
            </a:r>
            <a:r>
              <a:rPr lang="en-US" sz="2100" b="1" i="0" u="none" strike="noStrike" cap="none">
                <a:solidFill>
                  <a:srgbClr val="000000"/>
                </a:solidFill>
                <a:latin typeface="Times New Roman"/>
                <a:ea typeface="Times New Roman"/>
                <a:cs typeface="Times New Roman"/>
                <a:sym typeface="Times New Roman"/>
              </a:rPr>
              <a:t>women earn 80 cents for every dollar</a:t>
            </a:r>
            <a:r>
              <a:rPr lang="en-US" sz="2100" b="0" i="0" u="none" strike="noStrike" cap="none">
                <a:solidFill>
                  <a:srgbClr val="000000"/>
                </a:solidFill>
                <a:latin typeface="Times New Roman"/>
                <a:ea typeface="Times New Roman"/>
                <a:cs typeface="Times New Roman"/>
                <a:sym typeface="Times New Roman"/>
              </a:rPr>
              <a:t> </a:t>
            </a:r>
            <a:r>
              <a:rPr lang="en-US" sz="2100" b="1" i="0" u="none" strike="noStrike" cap="none">
                <a:solidFill>
                  <a:srgbClr val="000000"/>
                </a:solidFill>
                <a:latin typeface="Times New Roman"/>
                <a:ea typeface="Times New Roman"/>
                <a:cs typeface="Times New Roman"/>
                <a:sym typeface="Times New Roman"/>
              </a:rPr>
              <a:t>men</a:t>
            </a:r>
            <a:r>
              <a:rPr lang="en-US" sz="2100" b="0" i="0" u="none" strike="noStrike" cap="none">
                <a:solidFill>
                  <a:srgbClr val="000000"/>
                </a:solidFill>
                <a:latin typeface="Times New Roman"/>
                <a:ea typeface="Times New Roman"/>
                <a:cs typeface="Times New Roman"/>
                <a:sym typeface="Times New Roman"/>
              </a:rPr>
              <a:t> </a:t>
            </a:r>
            <a:r>
              <a:rPr lang="en-US" sz="2100" b="1" i="0" u="none" strike="noStrike" cap="none">
                <a:solidFill>
                  <a:srgbClr val="000000"/>
                </a:solidFill>
                <a:latin typeface="Times New Roman"/>
                <a:ea typeface="Times New Roman"/>
                <a:cs typeface="Times New Roman"/>
                <a:sym typeface="Times New Roman"/>
              </a:rPr>
              <a:t>earn</a:t>
            </a:r>
            <a:r>
              <a:rPr lang="en-US" sz="2100" b="0" i="0" u="none" strike="noStrike" cap="none">
                <a:solidFill>
                  <a:srgbClr val="000000"/>
                </a:solidFill>
                <a:latin typeface="Times New Roman"/>
                <a:ea typeface="Times New Roman"/>
                <a:cs typeface="Times New Roman"/>
                <a:sym typeface="Times New Roman"/>
              </a:rPr>
              <a:t>—single women are outpacing single men in homeownership. </a:t>
            </a:r>
            <a:endParaRPr/>
          </a:p>
          <a:p>
            <a:pPr marL="546100" marR="0" lvl="0" indent="-546100" algn="l" rtl="0">
              <a:lnSpc>
                <a:spcPct val="110000"/>
              </a:lnSpc>
              <a:spcBef>
                <a:spcPts val="0"/>
              </a:spcBef>
              <a:spcAft>
                <a:spcPts val="0"/>
              </a:spcAft>
              <a:buClr>
                <a:srgbClr val="000000"/>
              </a:buClr>
              <a:buSzPts val="2100"/>
              <a:buFont typeface="Arial"/>
              <a:buNone/>
            </a:pPr>
            <a:endParaRPr sz="2100" b="0" i="0" u="none" strike="noStrike" cap="none">
              <a:solidFill>
                <a:srgbClr val="000000"/>
              </a:solidFill>
              <a:latin typeface="Times New Roman"/>
              <a:ea typeface="Times New Roman"/>
              <a:cs typeface="Times New Roman"/>
              <a:sym typeface="Times New Roman"/>
            </a:endParaRPr>
          </a:p>
          <a:p>
            <a:pPr marL="457200" marR="0" lvl="0" indent="-279400" algn="l" rtl="0">
              <a:lnSpc>
                <a:spcPct val="110000"/>
              </a:lnSpc>
              <a:spcBef>
                <a:spcPts val="0"/>
              </a:spcBef>
              <a:spcAft>
                <a:spcPts val="0"/>
              </a:spcAft>
              <a:buClr>
                <a:srgbClr val="000000"/>
              </a:buClr>
              <a:buSzPts val="2100"/>
              <a:buFont typeface="Arial"/>
              <a:buNone/>
            </a:pPr>
            <a:r>
              <a:rPr lang="en-US" sz="2100" b="0" i="0" u="none" strike="noStrike" cap="none">
                <a:solidFill>
                  <a:srgbClr val="000000"/>
                </a:solidFill>
                <a:latin typeface="Times New Roman"/>
                <a:ea typeface="Times New Roman"/>
                <a:cs typeface="Times New Roman"/>
                <a:sym typeface="Times New Roman"/>
              </a:rPr>
              <a:t>They overcome significant obstacles, such as a wage gap, a </a:t>
            </a:r>
            <a:r>
              <a:rPr lang="en-US" sz="2100" b="1" i="0" u="none" strike="noStrike" cap="none">
                <a:solidFill>
                  <a:srgbClr val="993F3D"/>
                </a:solidFill>
                <a:latin typeface="Times New Roman"/>
                <a:ea typeface="Times New Roman"/>
                <a:cs typeface="Times New Roman"/>
                <a:sym typeface="Times New Roman"/>
              </a:rPr>
              <a:t>“pink tax”</a:t>
            </a:r>
            <a:r>
              <a:rPr lang="en-US" sz="2100" b="0" i="0" u="none" strike="noStrike" cap="none">
                <a:solidFill>
                  <a:srgbClr val="000000"/>
                </a:solidFill>
                <a:latin typeface="Times New Roman"/>
                <a:ea typeface="Times New Roman"/>
                <a:cs typeface="Times New Roman"/>
                <a:sym typeface="Times New Roman"/>
              </a:rPr>
              <a:t> on hygiene products and higher lifetime medical expenses.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Shape 167" descr="slide1Background.jpg"/>
          <p:cNvPicPr preferRelativeResize="0"/>
          <p:nvPr/>
        </p:nvPicPr>
        <p:blipFill rotWithShape="1">
          <a:blip r:embed="rId3">
            <a:alphaModFix/>
          </a:blip>
          <a:srcRect/>
          <a:stretch/>
        </p:blipFill>
        <p:spPr>
          <a:xfrm>
            <a:off x="16251" y="0"/>
            <a:ext cx="8937214" cy="6633134"/>
          </a:xfrm>
          <a:prstGeom prst="rect">
            <a:avLst/>
          </a:prstGeom>
          <a:noFill/>
          <a:ln>
            <a:noFill/>
          </a:ln>
        </p:spPr>
      </p:pic>
      <p:sp>
        <p:nvSpPr>
          <p:cNvPr id="168" name="Shape 168"/>
          <p:cNvSpPr txBox="1">
            <a:spLocks noGrp="1"/>
          </p:cNvSpPr>
          <p:nvPr>
            <p:ph type="title"/>
          </p:nvPr>
        </p:nvSpPr>
        <p:spPr>
          <a:xfrm>
            <a:off x="469900" y="1048494"/>
            <a:ext cx="3290888" cy="521544"/>
          </a:xfrm>
          <a:prstGeom prst="rect">
            <a:avLst/>
          </a:prstGeom>
          <a:noFill/>
          <a:ln>
            <a:noFill/>
          </a:ln>
        </p:spPr>
        <p:txBody>
          <a:bodyPr spcFirstLastPara="1" wrap="square" lIns="45675" tIns="45675" rIns="45675" bIns="45675" anchor="ctr" anchorCtr="0">
            <a:noAutofit/>
          </a:bodyPr>
          <a:lstStyle/>
          <a:p>
            <a:pPr marL="195579" marR="0" lvl="0" indent="-195579" algn="ctr" rtl="0">
              <a:lnSpc>
                <a:spcPct val="100000"/>
              </a:lnSpc>
              <a:spcBef>
                <a:spcPts val="0"/>
              </a:spcBef>
              <a:spcAft>
                <a:spcPts val="0"/>
              </a:spcAft>
              <a:buClr>
                <a:srgbClr val="000000"/>
              </a:buClr>
              <a:buSzPts val="2772"/>
              <a:buFont typeface="Times New Roman"/>
              <a:buNone/>
            </a:pPr>
            <a:r>
              <a:rPr lang="en-US" sz="2772" b="0" i="0" u="none" strike="noStrike" cap="none">
                <a:solidFill>
                  <a:srgbClr val="000000"/>
                </a:solidFill>
                <a:latin typeface="Times New Roman"/>
                <a:ea typeface="Times New Roman"/>
                <a:cs typeface="Times New Roman"/>
                <a:sym typeface="Times New Roman"/>
              </a:rPr>
              <a:t>Obstacles (cont.)</a:t>
            </a:r>
            <a:endParaRPr/>
          </a:p>
        </p:txBody>
      </p:sp>
      <p:sp>
        <p:nvSpPr>
          <p:cNvPr id="169" name="Shape 169"/>
          <p:cNvSpPr txBox="1">
            <a:spLocks noGrp="1"/>
          </p:cNvSpPr>
          <p:nvPr>
            <p:ph type="body" idx="1"/>
          </p:nvPr>
        </p:nvSpPr>
        <p:spPr>
          <a:xfrm>
            <a:off x="457200" y="2282477"/>
            <a:ext cx="8229600" cy="3964684"/>
          </a:xfrm>
          <a:prstGeom prst="rect">
            <a:avLst/>
          </a:prstGeom>
          <a:noFill/>
          <a:ln>
            <a:noFill/>
          </a:ln>
        </p:spPr>
        <p:txBody>
          <a:bodyPr spcFirstLastPara="1" wrap="square" lIns="45675" tIns="45675" rIns="45675" bIns="45675" anchor="t" anchorCtr="0">
            <a:noAutofit/>
          </a:bodyPr>
          <a:lstStyle/>
          <a:p>
            <a:pPr marL="0" marR="0" lvl="0" indent="0" algn="l" rtl="0">
              <a:lnSpc>
                <a:spcPct val="90000"/>
              </a:lnSpc>
              <a:spcBef>
                <a:spcPts val="0"/>
              </a:spcBef>
              <a:spcAft>
                <a:spcPts val="0"/>
              </a:spcAft>
              <a:buClr>
                <a:srgbClr val="000000"/>
              </a:buClr>
              <a:buSzPts val="2295"/>
              <a:buFont typeface="Arial"/>
              <a:buNone/>
            </a:pPr>
            <a:r>
              <a:rPr lang="en-US" sz="1800" b="1" i="0" u="none" strike="noStrike" cap="none">
                <a:solidFill>
                  <a:srgbClr val="000000"/>
                </a:solidFill>
                <a:latin typeface="Times New Roman"/>
                <a:ea typeface="Times New Roman"/>
                <a:cs typeface="Times New Roman"/>
                <a:sym typeface="Times New Roman"/>
              </a:rPr>
              <a:t>Although women have lower incomes, they default less than men on mortgages but have higher mortgage rates:</a:t>
            </a:r>
            <a:endParaRPr/>
          </a:p>
          <a:p>
            <a:pPr marL="441515" marR="0" lvl="0" indent="-441515" algn="l" rtl="0">
              <a:lnSpc>
                <a:spcPct val="90000"/>
              </a:lnSpc>
              <a:spcBef>
                <a:spcPts val="0"/>
              </a:spcBef>
              <a:spcAft>
                <a:spcPts val="0"/>
              </a:spcAft>
              <a:buClr>
                <a:srgbClr val="000000"/>
              </a:buClr>
              <a:buSzPts val="3200"/>
              <a:buFont typeface="Arial"/>
              <a:buNone/>
            </a:pPr>
            <a:endParaRPr sz="1800" b="0" i="0" u="none" strike="noStrike" cap="none">
              <a:solidFill>
                <a:srgbClr val="000000"/>
              </a:solidFill>
              <a:latin typeface="Calibri"/>
              <a:ea typeface="Calibri"/>
              <a:cs typeface="Calibri"/>
              <a:sym typeface="Calibri"/>
            </a:endParaRPr>
          </a:p>
          <a:p>
            <a:pPr marL="291465" marR="0" lvl="0" indent="-278765" algn="l" rtl="0">
              <a:lnSpc>
                <a:spcPct val="90000"/>
              </a:lnSpc>
              <a:spcBef>
                <a:spcPts val="300"/>
              </a:spcBef>
              <a:spcAft>
                <a:spcPts val="0"/>
              </a:spcAft>
              <a:buClr>
                <a:srgbClr val="000000"/>
              </a:buClr>
              <a:buSzPts val="1800"/>
              <a:buFont typeface="Arial"/>
              <a:buChar char="•"/>
            </a:pPr>
            <a:r>
              <a:rPr lang="en-US" sz="1800" b="0" i="0" u="none" strike="noStrike" cap="none">
                <a:solidFill>
                  <a:srgbClr val="000000"/>
                </a:solidFill>
                <a:latin typeface="Times New Roman"/>
                <a:ea typeface="Times New Roman"/>
                <a:cs typeface="Times New Roman"/>
                <a:sym typeface="Times New Roman"/>
              </a:rPr>
              <a:t>Between 2004 and 2007, the default rate for female-only borrowers was </a:t>
            </a:r>
            <a:r>
              <a:rPr lang="en-US" sz="1800" b="1" i="0" u="none" strike="noStrike" cap="none">
                <a:solidFill>
                  <a:srgbClr val="000000"/>
                </a:solidFill>
                <a:latin typeface="Times New Roman"/>
                <a:ea typeface="Times New Roman"/>
                <a:cs typeface="Times New Roman"/>
                <a:sym typeface="Times New Roman"/>
              </a:rPr>
              <a:t>24.6 percent</a:t>
            </a:r>
            <a:r>
              <a:rPr lang="en-US" sz="1800" b="0" i="0" u="none" strike="noStrike" cap="none">
                <a:solidFill>
                  <a:srgbClr val="000000"/>
                </a:solidFill>
                <a:latin typeface="Times New Roman"/>
                <a:ea typeface="Times New Roman"/>
                <a:cs typeface="Times New Roman"/>
                <a:sym typeface="Times New Roman"/>
              </a:rPr>
              <a:t>. For male borrowers, it was </a:t>
            </a:r>
            <a:r>
              <a:rPr lang="en-US" sz="1800" b="1" i="0" u="none" strike="noStrike" cap="none">
                <a:solidFill>
                  <a:srgbClr val="000000"/>
                </a:solidFill>
                <a:latin typeface="Times New Roman"/>
                <a:ea typeface="Times New Roman"/>
                <a:cs typeface="Times New Roman"/>
                <a:sym typeface="Times New Roman"/>
              </a:rPr>
              <a:t>25.4 percent </a:t>
            </a:r>
            <a:endParaRPr/>
          </a:p>
          <a:p>
            <a:pPr marL="291465" marR="0" lvl="0" indent="-291465" algn="l" rtl="0">
              <a:lnSpc>
                <a:spcPct val="90000"/>
              </a:lnSpc>
              <a:spcBef>
                <a:spcPts val="300"/>
              </a:spcBef>
              <a:spcAft>
                <a:spcPts val="0"/>
              </a:spcAft>
              <a:buClr>
                <a:srgbClr val="000000"/>
              </a:buClr>
              <a:buSzPts val="3149"/>
              <a:buFont typeface="Arial"/>
              <a:buNone/>
            </a:pPr>
            <a:endParaRPr sz="1800" b="1" i="0" u="none" strike="noStrike" cap="none">
              <a:solidFill>
                <a:srgbClr val="000000"/>
              </a:solidFill>
              <a:latin typeface="Calibri"/>
              <a:ea typeface="Calibri"/>
              <a:cs typeface="Calibri"/>
              <a:sym typeface="Calibri"/>
            </a:endParaRPr>
          </a:p>
          <a:p>
            <a:pPr marL="291465" marR="0" lvl="0" indent="-278765" algn="l" rtl="0">
              <a:lnSpc>
                <a:spcPct val="90000"/>
              </a:lnSpc>
              <a:spcBef>
                <a:spcPts val="300"/>
              </a:spcBef>
              <a:spcAft>
                <a:spcPts val="0"/>
              </a:spcAft>
              <a:buClr>
                <a:srgbClr val="000000"/>
              </a:buClr>
              <a:buSzPts val="1800"/>
              <a:buFont typeface="Arial"/>
              <a:buChar char="•"/>
            </a:pPr>
            <a:r>
              <a:rPr lang="en-US" sz="1800" b="0" i="0" u="none" strike="noStrike" cap="none">
                <a:solidFill>
                  <a:srgbClr val="000000"/>
                </a:solidFill>
                <a:latin typeface="Times New Roman"/>
                <a:ea typeface="Times New Roman"/>
                <a:cs typeface="Times New Roman"/>
                <a:sym typeface="Times New Roman"/>
              </a:rPr>
              <a:t>From </a:t>
            </a:r>
            <a:r>
              <a:rPr lang="en-US" sz="1800" b="1" i="0" u="none" strike="noStrike" cap="none">
                <a:solidFill>
                  <a:srgbClr val="000000"/>
                </a:solidFill>
                <a:latin typeface="Times New Roman"/>
                <a:ea typeface="Times New Roman"/>
                <a:cs typeface="Times New Roman"/>
                <a:sym typeface="Times New Roman"/>
              </a:rPr>
              <a:t>2008-2010</a:t>
            </a:r>
            <a:r>
              <a:rPr lang="en-US" sz="1800" b="0" i="0" u="none" strike="noStrike" cap="none">
                <a:solidFill>
                  <a:srgbClr val="000000"/>
                </a:solidFill>
                <a:latin typeface="Times New Roman"/>
                <a:ea typeface="Times New Roman"/>
                <a:cs typeface="Times New Roman"/>
                <a:sym typeface="Times New Roman"/>
              </a:rPr>
              <a:t> (and 2011-2014), the female default rate was again lower than the male-only rate. </a:t>
            </a:r>
            <a:endParaRPr/>
          </a:p>
          <a:p>
            <a:pPr marL="291465" marR="0" lvl="0" indent="-291465" algn="l" rtl="0">
              <a:lnSpc>
                <a:spcPct val="90000"/>
              </a:lnSpc>
              <a:spcBef>
                <a:spcPts val="300"/>
              </a:spcBef>
              <a:spcAft>
                <a:spcPts val="0"/>
              </a:spcAft>
              <a:buClr>
                <a:srgbClr val="000000"/>
              </a:buClr>
              <a:buSzPts val="3149"/>
              <a:buFont typeface="Arial"/>
              <a:buNone/>
            </a:pPr>
            <a:endParaRPr sz="1800" b="0" i="0" u="none" strike="noStrike" cap="none">
              <a:solidFill>
                <a:srgbClr val="000000"/>
              </a:solidFill>
              <a:latin typeface="Calibri"/>
              <a:ea typeface="Calibri"/>
              <a:cs typeface="Calibri"/>
              <a:sym typeface="Calibri"/>
            </a:endParaRPr>
          </a:p>
          <a:p>
            <a:pPr marL="291465" marR="0" lvl="0" indent="-278765" algn="l" rtl="0">
              <a:lnSpc>
                <a:spcPct val="90000"/>
              </a:lnSpc>
              <a:spcBef>
                <a:spcPts val="300"/>
              </a:spcBef>
              <a:spcAft>
                <a:spcPts val="0"/>
              </a:spcAft>
              <a:buClr>
                <a:srgbClr val="000000"/>
              </a:buClr>
              <a:buSzPts val="1800"/>
              <a:buFont typeface="Arial"/>
              <a:buChar char="•"/>
            </a:pPr>
            <a:r>
              <a:rPr lang="en-US" sz="1800" b="0" i="0" u="none" strike="noStrike" cap="none">
                <a:solidFill>
                  <a:srgbClr val="000000"/>
                </a:solidFill>
                <a:latin typeface="Times New Roman"/>
                <a:ea typeface="Times New Roman"/>
                <a:cs typeface="Times New Roman"/>
                <a:sym typeface="Times New Roman"/>
              </a:rPr>
              <a:t>Homes owned by single women are worth </a:t>
            </a:r>
            <a:r>
              <a:rPr lang="en-US" sz="1800" b="1" i="0" u="none" strike="noStrike" cap="none">
                <a:solidFill>
                  <a:srgbClr val="000000"/>
                </a:solidFill>
                <a:latin typeface="Times New Roman"/>
                <a:ea typeface="Times New Roman"/>
                <a:cs typeface="Times New Roman"/>
                <a:sym typeface="Times New Roman"/>
              </a:rPr>
              <a:t>10 percent</a:t>
            </a:r>
            <a:r>
              <a:rPr lang="en-US" sz="1800" b="0" i="0" u="none" strike="noStrike" cap="none">
                <a:solidFill>
                  <a:srgbClr val="000000"/>
                </a:solidFill>
                <a:latin typeface="Times New Roman"/>
                <a:ea typeface="Times New Roman"/>
                <a:cs typeface="Times New Roman"/>
                <a:sym typeface="Times New Roman"/>
              </a:rPr>
              <a:t> less and appreciate </a:t>
            </a:r>
            <a:r>
              <a:rPr lang="en-US" sz="1800" b="1" i="0" u="none" strike="noStrike" cap="none">
                <a:solidFill>
                  <a:srgbClr val="000000"/>
                </a:solidFill>
                <a:latin typeface="Times New Roman"/>
                <a:ea typeface="Times New Roman"/>
                <a:cs typeface="Times New Roman"/>
                <a:sym typeface="Times New Roman"/>
              </a:rPr>
              <a:t>16 percent</a:t>
            </a:r>
            <a:r>
              <a:rPr lang="en-US" sz="1800" b="0" i="0" u="none" strike="noStrike" cap="none">
                <a:solidFill>
                  <a:srgbClr val="000000"/>
                </a:solidFill>
                <a:latin typeface="Times New Roman"/>
                <a:ea typeface="Times New Roman"/>
                <a:cs typeface="Times New Roman"/>
                <a:sym typeface="Times New Roman"/>
              </a:rPr>
              <a:t> slower than homes owned by single men, according to RealtyTrac.</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Shape 174" descr="slide1Background.jpg"/>
          <p:cNvPicPr preferRelativeResize="0"/>
          <p:nvPr/>
        </p:nvPicPr>
        <p:blipFill rotWithShape="1">
          <a:blip r:embed="rId3">
            <a:alphaModFix/>
          </a:blip>
          <a:srcRect/>
          <a:stretch/>
        </p:blipFill>
        <p:spPr>
          <a:xfrm>
            <a:off x="16251" y="0"/>
            <a:ext cx="8937214" cy="6633134"/>
          </a:xfrm>
          <a:prstGeom prst="rect">
            <a:avLst/>
          </a:prstGeom>
          <a:noFill/>
          <a:ln>
            <a:noFill/>
          </a:ln>
        </p:spPr>
      </p:pic>
      <p:sp>
        <p:nvSpPr>
          <p:cNvPr id="175" name="Shape 175"/>
          <p:cNvSpPr txBox="1">
            <a:spLocks noGrp="1"/>
          </p:cNvSpPr>
          <p:nvPr>
            <p:ph type="title"/>
          </p:nvPr>
        </p:nvSpPr>
        <p:spPr>
          <a:xfrm>
            <a:off x="469900" y="1048494"/>
            <a:ext cx="3291000" cy="521400"/>
          </a:xfrm>
          <a:prstGeom prst="rect">
            <a:avLst/>
          </a:prstGeom>
          <a:noFill/>
          <a:ln>
            <a:noFill/>
          </a:ln>
        </p:spPr>
        <p:txBody>
          <a:bodyPr spcFirstLastPara="1" wrap="square" lIns="45675" tIns="45675" rIns="45675" bIns="45675" anchor="ctr" anchorCtr="0">
            <a:noAutofit/>
          </a:bodyPr>
          <a:lstStyle/>
          <a:p>
            <a:pPr marL="195578" marR="0" lvl="0" indent="-195578" algn="ctr" rtl="0">
              <a:lnSpc>
                <a:spcPct val="100000"/>
              </a:lnSpc>
              <a:spcBef>
                <a:spcPts val="0"/>
              </a:spcBef>
              <a:spcAft>
                <a:spcPts val="0"/>
              </a:spcAft>
              <a:buClr>
                <a:srgbClr val="000000"/>
              </a:buClr>
              <a:buSzPts val="2772"/>
              <a:buFont typeface="Times New Roman"/>
              <a:buNone/>
            </a:pPr>
            <a:r>
              <a:rPr lang="en-US" sz="2772" b="0" i="0" u="none" strike="noStrike" cap="none">
                <a:solidFill>
                  <a:srgbClr val="000000"/>
                </a:solidFill>
                <a:latin typeface="Times New Roman"/>
                <a:ea typeface="Times New Roman"/>
                <a:cs typeface="Times New Roman"/>
                <a:sym typeface="Times New Roman"/>
              </a:rPr>
              <a:t>Obstacles (cont.)</a:t>
            </a:r>
            <a:endParaRPr/>
          </a:p>
        </p:txBody>
      </p:sp>
      <p:sp>
        <p:nvSpPr>
          <p:cNvPr id="176" name="Shape 176"/>
          <p:cNvSpPr txBox="1">
            <a:spLocks noGrp="1"/>
          </p:cNvSpPr>
          <p:nvPr>
            <p:ph type="body" idx="1"/>
          </p:nvPr>
        </p:nvSpPr>
        <p:spPr>
          <a:xfrm>
            <a:off x="457200" y="2035627"/>
            <a:ext cx="8229600" cy="3964800"/>
          </a:xfrm>
          <a:prstGeom prst="rect">
            <a:avLst/>
          </a:prstGeom>
          <a:noFill/>
          <a:ln>
            <a:noFill/>
          </a:ln>
        </p:spPr>
        <p:txBody>
          <a:bodyPr spcFirstLastPara="1" wrap="square" lIns="45675" tIns="45675" rIns="45675" bIns="45675" anchor="t" anchorCtr="0">
            <a:noAutofit/>
          </a:bodyPr>
          <a:lstStyle/>
          <a:p>
            <a:pPr marL="0" lvl="0" indent="0" rtl="0">
              <a:lnSpc>
                <a:spcPct val="90000"/>
              </a:lnSpc>
              <a:spcBef>
                <a:spcPts val="0"/>
              </a:spcBef>
              <a:spcAft>
                <a:spcPts val="0"/>
              </a:spcAft>
              <a:buNone/>
            </a:pPr>
            <a:r>
              <a:rPr lang="en-US" sz="2400" b="1">
                <a:solidFill>
                  <a:schemeClr val="dk1"/>
                </a:solidFill>
                <a:latin typeface="Times"/>
                <a:ea typeface="Times"/>
                <a:cs typeface="Times"/>
                <a:sym typeface="Times"/>
              </a:rPr>
              <a:t>Women’s Poverty (U.S.)</a:t>
            </a:r>
            <a:endParaRPr sz="2400" b="1">
              <a:solidFill>
                <a:schemeClr val="dk1"/>
              </a:solidFill>
              <a:latin typeface="Times"/>
              <a:ea typeface="Times"/>
              <a:cs typeface="Times"/>
              <a:sym typeface="Times"/>
            </a:endParaRPr>
          </a:p>
          <a:p>
            <a:pPr marL="0" lvl="0" indent="0" rtl="0">
              <a:lnSpc>
                <a:spcPct val="90000"/>
              </a:lnSpc>
              <a:spcBef>
                <a:spcPts val="0"/>
              </a:spcBef>
              <a:spcAft>
                <a:spcPts val="0"/>
              </a:spcAft>
              <a:buClr>
                <a:schemeClr val="dk1"/>
              </a:buClr>
              <a:buSzPts val="1100"/>
              <a:buFont typeface="Arial"/>
              <a:buNone/>
            </a:pPr>
            <a:endParaRPr sz="2400" b="1">
              <a:solidFill>
                <a:schemeClr val="dk1"/>
              </a:solidFill>
              <a:latin typeface="Times"/>
              <a:ea typeface="Times"/>
              <a:cs typeface="Times"/>
              <a:sym typeface="Times"/>
            </a:endParaRPr>
          </a:p>
          <a:p>
            <a:pPr marL="0" lvl="0" indent="0" rtl="0">
              <a:lnSpc>
                <a:spcPct val="90000"/>
              </a:lnSpc>
              <a:spcBef>
                <a:spcPts val="300"/>
              </a:spcBef>
              <a:spcAft>
                <a:spcPts val="0"/>
              </a:spcAft>
              <a:buNone/>
            </a:pPr>
            <a:r>
              <a:rPr lang="en-US" sz="1800">
                <a:solidFill>
                  <a:schemeClr val="dk1"/>
                </a:solidFill>
                <a:latin typeface="Arial"/>
                <a:ea typeface="Arial"/>
                <a:cs typeface="Arial"/>
                <a:sym typeface="Arial"/>
              </a:rPr>
              <a:t>•</a:t>
            </a:r>
            <a:r>
              <a:rPr lang="en-US" sz="1800">
                <a:solidFill>
                  <a:schemeClr val="dk1"/>
                </a:solidFill>
                <a:latin typeface="Times"/>
                <a:ea typeface="Times"/>
                <a:cs typeface="Times"/>
                <a:sym typeface="Times"/>
              </a:rPr>
              <a:t>According to 2016 Census Bureau data, </a:t>
            </a:r>
            <a:r>
              <a:rPr lang="en-US" sz="1800" b="1">
                <a:solidFill>
                  <a:schemeClr val="dk1"/>
                </a:solidFill>
                <a:latin typeface="Times"/>
                <a:ea typeface="Times"/>
                <a:cs typeface="Times"/>
                <a:sym typeface="Times"/>
              </a:rPr>
              <a:t>26.6 percent</a:t>
            </a:r>
            <a:r>
              <a:rPr lang="en-US" sz="1800">
                <a:solidFill>
                  <a:schemeClr val="dk1"/>
                </a:solidFill>
                <a:latin typeface="Times"/>
                <a:ea typeface="Times"/>
                <a:cs typeface="Times"/>
                <a:sym typeface="Times"/>
              </a:rPr>
              <a:t> of families with a single female householder, with no husband present, are below the poverty level rate—</a:t>
            </a:r>
            <a:r>
              <a:rPr lang="en-US" sz="1800" b="1">
                <a:solidFill>
                  <a:schemeClr val="dk1"/>
                </a:solidFill>
                <a:latin typeface="Times"/>
                <a:ea typeface="Times"/>
                <a:cs typeface="Times"/>
                <a:sym typeface="Times"/>
              </a:rPr>
              <a:t>twice the poverty rate </a:t>
            </a:r>
            <a:r>
              <a:rPr lang="en-US" sz="1800">
                <a:solidFill>
                  <a:schemeClr val="dk1"/>
                </a:solidFill>
                <a:latin typeface="Times"/>
                <a:ea typeface="Times"/>
                <a:cs typeface="Times"/>
                <a:sym typeface="Times"/>
              </a:rPr>
              <a:t>of single male householders, with no wife present.</a:t>
            </a:r>
            <a:endParaRPr sz="1800">
              <a:solidFill>
                <a:schemeClr val="dk1"/>
              </a:solidFill>
              <a:latin typeface="Times"/>
              <a:ea typeface="Times"/>
              <a:cs typeface="Times"/>
              <a:sym typeface="Times"/>
            </a:endParaRPr>
          </a:p>
          <a:p>
            <a:pPr marL="0" lvl="0" indent="0" rtl="0">
              <a:lnSpc>
                <a:spcPct val="90000"/>
              </a:lnSpc>
              <a:spcBef>
                <a:spcPts val="300"/>
              </a:spcBef>
              <a:spcAft>
                <a:spcPts val="0"/>
              </a:spcAft>
              <a:buClr>
                <a:schemeClr val="dk1"/>
              </a:buClr>
              <a:buSzPts val="1100"/>
              <a:buFont typeface="Arial"/>
              <a:buNone/>
            </a:pPr>
            <a:endParaRPr sz="1800">
              <a:solidFill>
                <a:schemeClr val="dk1"/>
              </a:solidFill>
              <a:latin typeface="Times"/>
              <a:ea typeface="Times"/>
              <a:cs typeface="Times"/>
              <a:sym typeface="Times"/>
            </a:endParaRPr>
          </a:p>
          <a:p>
            <a:pPr marL="0" lvl="0" indent="0" rtl="0">
              <a:lnSpc>
                <a:spcPct val="90000"/>
              </a:lnSpc>
              <a:spcBef>
                <a:spcPts val="300"/>
              </a:spcBef>
              <a:spcAft>
                <a:spcPts val="0"/>
              </a:spcAft>
              <a:buClr>
                <a:schemeClr val="dk1"/>
              </a:buClr>
              <a:buSzPts val="1100"/>
              <a:buFont typeface="Arial"/>
              <a:buNone/>
            </a:pPr>
            <a:r>
              <a:rPr lang="en-US" sz="1800">
                <a:solidFill>
                  <a:schemeClr val="dk1"/>
                </a:solidFill>
                <a:latin typeface="Arial"/>
                <a:ea typeface="Arial"/>
                <a:cs typeface="Arial"/>
                <a:sym typeface="Arial"/>
              </a:rPr>
              <a:t>•</a:t>
            </a:r>
            <a:r>
              <a:rPr lang="en-US" sz="1800">
                <a:solidFill>
                  <a:schemeClr val="dk1"/>
                </a:solidFill>
                <a:latin typeface="Times"/>
                <a:ea typeface="Times"/>
                <a:cs typeface="Times"/>
                <a:sym typeface="Times"/>
              </a:rPr>
              <a:t>Female householders have</a:t>
            </a:r>
            <a:endParaRPr sz="1800">
              <a:solidFill>
                <a:schemeClr val="dk1"/>
              </a:solidFill>
              <a:latin typeface="Times"/>
              <a:ea typeface="Times"/>
              <a:cs typeface="Times"/>
              <a:sym typeface="Times"/>
            </a:endParaRPr>
          </a:p>
          <a:p>
            <a:pPr marL="0" lvl="0" indent="0" rtl="0">
              <a:lnSpc>
                <a:spcPct val="90000"/>
              </a:lnSpc>
              <a:spcBef>
                <a:spcPts val="300"/>
              </a:spcBef>
              <a:spcAft>
                <a:spcPts val="0"/>
              </a:spcAft>
              <a:buClr>
                <a:schemeClr val="dk1"/>
              </a:buClr>
              <a:buSzPts val="1100"/>
              <a:buFont typeface="Arial"/>
              <a:buNone/>
            </a:pPr>
            <a:r>
              <a:rPr lang="en-US" sz="1800">
                <a:solidFill>
                  <a:schemeClr val="dk1"/>
                </a:solidFill>
                <a:latin typeface="Arial"/>
                <a:ea typeface="Arial"/>
                <a:cs typeface="Arial"/>
                <a:sym typeface="Arial"/>
              </a:rPr>
              <a:t>–</a:t>
            </a:r>
            <a:r>
              <a:rPr lang="en-US" sz="1800" b="1">
                <a:solidFill>
                  <a:schemeClr val="dk1"/>
                </a:solidFill>
                <a:latin typeface="Times"/>
                <a:ea typeface="Times"/>
                <a:cs typeface="Times"/>
                <a:sym typeface="Times"/>
              </a:rPr>
              <a:t>42.1 percent </a:t>
            </a:r>
            <a:r>
              <a:rPr lang="en-US" sz="1800">
                <a:solidFill>
                  <a:schemeClr val="dk1"/>
                </a:solidFill>
                <a:latin typeface="Times"/>
                <a:ea typeface="Times"/>
                <a:cs typeface="Times"/>
                <a:sym typeface="Times"/>
              </a:rPr>
              <a:t>of the children under 18 years old in poverty</a:t>
            </a:r>
            <a:endParaRPr sz="1800">
              <a:solidFill>
                <a:schemeClr val="dk1"/>
              </a:solidFill>
              <a:latin typeface="Times"/>
              <a:ea typeface="Times"/>
              <a:cs typeface="Times"/>
              <a:sym typeface="Times"/>
            </a:endParaRPr>
          </a:p>
          <a:p>
            <a:pPr marL="0" lvl="0" indent="0" rtl="0">
              <a:lnSpc>
                <a:spcPct val="90000"/>
              </a:lnSpc>
              <a:spcBef>
                <a:spcPts val="300"/>
              </a:spcBef>
              <a:spcAft>
                <a:spcPts val="0"/>
              </a:spcAft>
              <a:buNone/>
            </a:pPr>
            <a:r>
              <a:rPr lang="en-US" sz="1800">
                <a:solidFill>
                  <a:schemeClr val="dk1"/>
                </a:solidFill>
                <a:latin typeface="Arial"/>
                <a:ea typeface="Arial"/>
                <a:cs typeface="Arial"/>
                <a:sym typeface="Arial"/>
              </a:rPr>
              <a:t>–</a:t>
            </a:r>
            <a:r>
              <a:rPr lang="en-US" sz="1800" b="1">
                <a:solidFill>
                  <a:schemeClr val="dk1"/>
                </a:solidFill>
                <a:latin typeface="Times"/>
                <a:ea typeface="Times"/>
                <a:cs typeface="Times"/>
                <a:sym typeface="Times"/>
              </a:rPr>
              <a:t>49.1 percent </a:t>
            </a:r>
            <a:r>
              <a:rPr lang="en-US" sz="1800">
                <a:solidFill>
                  <a:schemeClr val="dk1"/>
                </a:solidFill>
                <a:latin typeface="Times"/>
                <a:ea typeface="Times"/>
                <a:cs typeface="Times"/>
                <a:sym typeface="Times"/>
              </a:rPr>
              <a:t>of the children under 6 years of age in poverty</a:t>
            </a:r>
            <a:endParaRPr sz="1800">
              <a:solidFill>
                <a:schemeClr val="dk1"/>
              </a:solidFill>
              <a:latin typeface="Times"/>
              <a:ea typeface="Times"/>
              <a:cs typeface="Times"/>
              <a:sym typeface="Times"/>
            </a:endParaRPr>
          </a:p>
          <a:p>
            <a:pPr marL="0" lvl="0" indent="0" rtl="0">
              <a:lnSpc>
                <a:spcPct val="90000"/>
              </a:lnSpc>
              <a:spcBef>
                <a:spcPts val="300"/>
              </a:spcBef>
              <a:spcAft>
                <a:spcPts val="0"/>
              </a:spcAft>
              <a:buClr>
                <a:schemeClr val="dk1"/>
              </a:buClr>
              <a:buSzPts val="1100"/>
              <a:buFont typeface="Arial"/>
              <a:buNone/>
            </a:pPr>
            <a:endParaRPr sz="1800">
              <a:solidFill>
                <a:schemeClr val="dk1"/>
              </a:solidFill>
              <a:latin typeface="Times"/>
              <a:ea typeface="Times"/>
              <a:cs typeface="Times"/>
              <a:sym typeface="Times"/>
            </a:endParaRPr>
          </a:p>
          <a:p>
            <a:pPr marL="0" lvl="0" indent="0" rtl="0">
              <a:lnSpc>
                <a:spcPct val="90000"/>
              </a:lnSpc>
              <a:spcBef>
                <a:spcPts val="300"/>
              </a:spcBef>
              <a:spcAft>
                <a:spcPts val="0"/>
              </a:spcAft>
              <a:buClr>
                <a:schemeClr val="dk1"/>
              </a:buClr>
              <a:buSzPts val="1100"/>
              <a:buFont typeface="Arial"/>
              <a:buNone/>
            </a:pPr>
            <a:r>
              <a:rPr lang="en-US" sz="1800">
                <a:solidFill>
                  <a:schemeClr val="dk1"/>
                </a:solidFill>
                <a:latin typeface="Arial"/>
                <a:ea typeface="Arial"/>
                <a:cs typeface="Arial"/>
                <a:sym typeface="Arial"/>
              </a:rPr>
              <a:t>•</a:t>
            </a:r>
            <a:r>
              <a:rPr lang="en-US" sz="1800">
                <a:solidFill>
                  <a:schemeClr val="dk1"/>
                </a:solidFill>
                <a:latin typeface="Times"/>
                <a:ea typeface="Times"/>
                <a:cs typeface="Times"/>
                <a:sym typeface="Times"/>
              </a:rPr>
              <a:t>Female householders makeup </a:t>
            </a:r>
            <a:r>
              <a:rPr lang="en-US" sz="1800" b="1">
                <a:solidFill>
                  <a:schemeClr val="dk1"/>
                </a:solidFill>
                <a:latin typeface="Times"/>
                <a:ea typeface="Times"/>
                <a:cs typeface="Times"/>
                <a:sym typeface="Times"/>
              </a:rPr>
              <a:t>51.2 percent </a:t>
            </a:r>
            <a:r>
              <a:rPr lang="en-US" sz="1800">
                <a:solidFill>
                  <a:schemeClr val="dk1"/>
                </a:solidFill>
                <a:latin typeface="Times"/>
                <a:ea typeface="Times"/>
                <a:cs typeface="Times"/>
                <a:sym typeface="Times"/>
              </a:rPr>
              <a:t>of all families below the poverty line.</a:t>
            </a:r>
            <a:endParaRPr sz="1800">
              <a:solidFill>
                <a:schemeClr val="dk1"/>
              </a:solidFill>
              <a:latin typeface="Times"/>
              <a:ea typeface="Times"/>
              <a:cs typeface="Times"/>
              <a:sym typeface="Times"/>
            </a:endParaRPr>
          </a:p>
          <a:p>
            <a:pPr marL="0" marR="0" lvl="0" indent="0" algn="l" rtl="0">
              <a:lnSpc>
                <a:spcPct val="90000"/>
              </a:lnSpc>
              <a:spcBef>
                <a:spcPts val="300"/>
              </a:spcBef>
              <a:spcAft>
                <a:spcPts val="0"/>
              </a:spcAft>
              <a:buNone/>
            </a:pPr>
            <a:endParaRPr sz="2400" b="1">
              <a:solidFill>
                <a:schemeClr val="dk1"/>
              </a:solidFill>
              <a:latin typeface="Times"/>
              <a:ea typeface="Times"/>
              <a:cs typeface="Times"/>
              <a:sym typeface="Time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Shape 181" descr="slide1StudentLoan.jpg"/>
          <p:cNvPicPr preferRelativeResize="0"/>
          <p:nvPr/>
        </p:nvPicPr>
        <p:blipFill rotWithShape="1">
          <a:blip r:embed="rId3">
            <a:alphaModFix/>
          </a:blip>
          <a:srcRect/>
          <a:stretch/>
        </p:blipFill>
        <p:spPr>
          <a:xfrm>
            <a:off x="16251" y="0"/>
            <a:ext cx="8937214" cy="6633134"/>
          </a:xfrm>
          <a:prstGeom prst="rect">
            <a:avLst/>
          </a:prstGeom>
          <a:noFill/>
          <a:ln>
            <a:noFill/>
          </a:ln>
        </p:spPr>
      </p:pic>
      <p:sp>
        <p:nvSpPr>
          <p:cNvPr id="182" name="Shape 182"/>
          <p:cNvSpPr txBox="1">
            <a:spLocks noGrp="1"/>
          </p:cNvSpPr>
          <p:nvPr>
            <p:ph type="title"/>
          </p:nvPr>
        </p:nvSpPr>
        <p:spPr>
          <a:xfrm>
            <a:off x="1597868" y="2116138"/>
            <a:ext cx="7088932" cy="1143001"/>
          </a:xfrm>
          <a:prstGeom prst="rect">
            <a:avLst/>
          </a:prstGeom>
          <a:noFill/>
          <a:ln>
            <a:noFill/>
          </a:ln>
        </p:spPr>
        <p:txBody>
          <a:bodyPr spcFirstLastPara="1" wrap="square" lIns="45675" tIns="45675" rIns="45675" bIns="45675" anchor="ctr" anchorCtr="0">
            <a:noAutofit/>
          </a:bodyPr>
          <a:lstStyle/>
          <a:p>
            <a:pPr marL="279400" marR="0" lvl="0" indent="-279400" algn="ctr" rtl="0">
              <a:lnSpc>
                <a:spcPct val="100000"/>
              </a:lnSpc>
              <a:spcBef>
                <a:spcPts val="0"/>
              </a:spcBef>
              <a:spcAft>
                <a:spcPts val="0"/>
              </a:spcAft>
              <a:buClr>
                <a:srgbClr val="000000"/>
              </a:buClr>
              <a:buSzPts val="4400"/>
              <a:buFont typeface="Times New Roman"/>
              <a:buNone/>
            </a:pPr>
            <a:r>
              <a:rPr lang="en-US" sz="4400" b="0" i="0" u="none" strike="noStrike" cap="none">
                <a:solidFill>
                  <a:srgbClr val="000000"/>
                </a:solidFill>
                <a:latin typeface="Times New Roman"/>
                <a:ea typeface="Times New Roman"/>
                <a:cs typeface="Times New Roman"/>
                <a:sym typeface="Times New Roman"/>
              </a:rPr>
              <a:t>Obstacles (cont.)</a:t>
            </a:r>
            <a:endParaRPr/>
          </a:p>
        </p:txBody>
      </p:sp>
      <p:sp>
        <p:nvSpPr>
          <p:cNvPr id="183" name="Shape 183"/>
          <p:cNvSpPr txBox="1">
            <a:spLocks noGrp="1"/>
          </p:cNvSpPr>
          <p:nvPr>
            <p:ph type="body" idx="1"/>
          </p:nvPr>
        </p:nvSpPr>
        <p:spPr>
          <a:xfrm>
            <a:off x="457200" y="3237979"/>
            <a:ext cx="8229600" cy="3281352"/>
          </a:xfrm>
          <a:prstGeom prst="rect">
            <a:avLst/>
          </a:prstGeom>
          <a:noFill/>
          <a:ln>
            <a:noFill/>
          </a:ln>
        </p:spPr>
        <p:txBody>
          <a:bodyPr spcFirstLastPara="1" wrap="square" lIns="45675" tIns="45675" rIns="45675" bIns="45675" anchor="t" anchorCtr="0">
            <a:noAutofit/>
          </a:bodyPr>
          <a:lstStyle/>
          <a:p>
            <a:pPr marL="480715" marR="0" lvl="0" indent="-480715" algn="l" rtl="0">
              <a:lnSpc>
                <a:spcPct val="90000"/>
              </a:lnSpc>
              <a:spcBef>
                <a:spcPts val="0"/>
              </a:spcBef>
              <a:spcAft>
                <a:spcPts val="0"/>
              </a:spcAft>
              <a:buClr>
                <a:srgbClr val="000000"/>
              </a:buClr>
              <a:buSzPts val="2232"/>
              <a:buFont typeface="Arial"/>
              <a:buNone/>
            </a:pPr>
            <a:r>
              <a:rPr lang="en-US" sz="2232" b="1" i="0" u="sng" strike="noStrike" cap="none">
                <a:solidFill>
                  <a:srgbClr val="000000"/>
                </a:solidFill>
                <a:latin typeface="Times New Roman"/>
                <a:ea typeface="Times New Roman"/>
                <a:cs typeface="Times New Roman"/>
                <a:sym typeface="Times New Roman"/>
              </a:rPr>
              <a:t>Student Loans</a:t>
            </a:r>
            <a:endParaRPr/>
          </a:p>
          <a:p>
            <a:pPr marL="0" marR="0" lvl="0" indent="0" algn="l" rtl="0">
              <a:lnSpc>
                <a:spcPct val="90000"/>
              </a:lnSpc>
              <a:spcBef>
                <a:spcPts val="400"/>
              </a:spcBef>
              <a:spcAft>
                <a:spcPts val="0"/>
              </a:spcAft>
              <a:buClr>
                <a:srgbClr val="000000"/>
              </a:buClr>
              <a:buSzPts val="1953"/>
              <a:buFont typeface="Arial"/>
              <a:buNone/>
            </a:pPr>
            <a:r>
              <a:rPr lang="en-US" sz="1800" b="0" i="0" u="none" strike="noStrike" cap="none">
                <a:solidFill>
                  <a:srgbClr val="000000"/>
                </a:solidFill>
                <a:latin typeface="Times New Roman"/>
                <a:ea typeface="Times New Roman"/>
                <a:cs typeface="Times New Roman"/>
                <a:sym typeface="Times New Roman"/>
              </a:rPr>
              <a:t>According to the American Association of University Women (AAUW), women carry more student loan debt than men—almost ⅔ of the $1.3 trillion outstanding student loan debt in the U.S.</a:t>
            </a:r>
            <a:endParaRPr/>
          </a:p>
          <a:p>
            <a:pPr marL="480715" marR="0" lvl="0" indent="-480715" algn="l" rtl="0">
              <a:lnSpc>
                <a:spcPct val="90000"/>
              </a:lnSpc>
              <a:spcBef>
                <a:spcPts val="400"/>
              </a:spcBef>
              <a:spcAft>
                <a:spcPts val="0"/>
              </a:spcAft>
              <a:buClr>
                <a:srgbClr val="000000"/>
              </a:buClr>
              <a:buSzPts val="3200"/>
              <a:buFont typeface="Arial"/>
              <a:buNone/>
            </a:pPr>
            <a:endParaRPr sz="1800" b="0" i="0" u="none" strike="noStrike" cap="none">
              <a:solidFill>
                <a:srgbClr val="000000"/>
              </a:solidFill>
              <a:latin typeface="Calibri"/>
              <a:ea typeface="Calibri"/>
              <a:cs typeface="Calibri"/>
              <a:sym typeface="Calibri"/>
            </a:endParaRPr>
          </a:p>
          <a:p>
            <a:pPr marL="318896" marR="0" lvl="0" indent="-318896" algn="l" rtl="0">
              <a:lnSpc>
                <a:spcPct val="90000"/>
              </a:lnSpc>
              <a:spcBef>
                <a:spcPts val="400"/>
              </a:spcBef>
              <a:spcAft>
                <a:spcPts val="0"/>
              </a:spcAft>
              <a:buClr>
                <a:srgbClr val="000000"/>
              </a:buClr>
              <a:buSzPts val="1800"/>
              <a:buFont typeface="Arial"/>
              <a:buChar char="•"/>
            </a:pPr>
            <a:r>
              <a:rPr lang="en-US" sz="1800" b="1" i="0" u="none" strike="noStrike" cap="none">
                <a:solidFill>
                  <a:srgbClr val="000000"/>
                </a:solidFill>
                <a:latin typeface="Times New Roman"/>
                <a:ea typeface="Times New Roman"/>
                <a:cs typeface="Times New Roman"/>
                <a:sym typeface="Times New Roman"/>
              </a:rPr>
              <a:t>44 percent</a:t>
            </a:r>
            <a:r>
              <a:rPr lang="en-US" sz="1800" b="0" i="0" u="none" strike="noStrike" cap="none">
                <a:solidFill>
                  <a:srgbClr val="000000"/>
                </a:solidFill>
                <a:latin typeface="Times New Roman"/>
                <a:ea typeface="Times New Roman"/>
                <a:cs typeface="Times New Roman"/>
                <a:sym typeface="Times New Roman"/>
              </a:rPr>
              <a:t> of female undergrads take on debt in a year, compared to </a:t>
            </a:r>
            <a:r>
              <a:rPr lang="en-US" sz="1800" b="1" i="0" u="none" strike="noStrike" cap="none">
                <a:solidFill>
                  <a:srgbClr val="000000"/>
                </a:solidFill>
                <a:latin typeface="Times New Roman"/>
                <a:ea typeface="Times New Roman"/>
                <a:cs typeface="Times New Roman"/>
                <a:sym typeface="Times New Roman"/>
              </a:rPr>
              <a:t>39 percent</a:t>
            </a:r>
            <a:r>
              <a:rPr lang="en-US" sz="1800" b="0" i="0" u="none" strike="noStrike" cap="none">
                <a:solidFill>
                  <a:srgbClr val="000000"/>
                </a:solidFill>
                <a:latin typeface="Times New Roman"/>
                <a:ea typeface="Times New Roman"/>
                <a:cs typeface="Times New Roman"/>
                <a:sym typeface="Times New Roman"/>
              </a:rPr>
              <a:t> of male undergrads</a:t>
            </a:r>
            <a:endParaRPr/>
          </a:p>
          <a:p>
            <a:pPr marL="318896" marR="0" lvl="0" indent="-318896" algn="l" rtl="0">
              <a:lnSpc>
                <a:spcPct val="90000"/>
              </a:lnSpc>
              <a:spcBef>
                <a:spcPts val="400"/>
              </a:spcBef>
              <a:spcAft>
                <a:spcPts val="0"/>
              </a:spcAft>
              <a:buClr>
                <a:srgbClr val="000000"/>
              </a:buClr>
              <a:buSzPts val="3248"/>
              <a:buFont typeface="Arial"/>
              <a:buNone/>
            </a:pPr>
            <a:endParaRPr sz="1800" b="0" i="0" u="none" strike="noStrike" cap="none">
              <a:solidFill>
                <a:srgbClr val="000000"/>
              </a:solidFill>
              <a:latin typeface="Calibri"/>
              <a:ea typeface="Calibri"/>
              <a:cs typeface="Calibri"/>
              <a:sym typeface="Calibri"/>
            </a:endParaRPr>
          </a:p>
          <a:p>
            <a:pPr marL="318896" marR="0" lvl="0" indent="-318896" algn="l" rtl="0">
              <a:lnSpc>
                <a:spcPct val="90000"/>
              </a:lnSpc>
              <a:spcBef>
                <a:spcPts val="400"/>
              </a:spcBef>
              <a:spcAft>
                <a:spcPts val="0"/>
              </a:spcAft>
              <a:buClr>
                <a:srgbClr val="000000"/>
              </a:buClr>
              <a:buSzPts val="1800"/>
              <a:buFont typeface="Arial"/>
              <a:buChar char="•"/>
            </a:pPr>
            <a:r>
              <a:rPr lang="en-US" sz="1800" b="0" i="0" u="none" strike="noStrike" cap="none">
                <a:solidFill>
                  <a:srgbClr val="000000"/>
                </a:solidFill>
                <a:latin typeface="Times New Roman"/>
                <a:ea typeface="Times New Roman"/>
                <a:cs typeface="Times New Roman"/>
                <a:sym typeface="Times New Roman"/>
              </a:rPr>
              <a:t>Women take about </a:t>
            </a:r>
            <a:r>
              <a:rPr lang="en-US" sz="1800" b="1" i="0" u="none" strike="noStrike" cap="none">
                <a:solidFill>
                  <a:srgbClr val="000000"/>
                </a:solidFill>
                <a:latin typeface="Times New Roman"/>
                <a:ea typeface="Times New Roman"/>
                <a:cs typeface="Times New Roman"/>
                <a:sym typeface="Times New Roman"/>
              </a:rPr>
              <a:t>two years longer</a:t>
            </a:r>
            <a:r>
              <a:rPr lang="en-US" sz="1800" b="0" i="0" u="none" strike="noStrike" cap="none">
                <a:solidFill>
                  <a:srgbClr val="000000"/>
                </a:solidFill>
                <a:latin typeface="Times New Roman"/>
                <a:ea typeface="Times New Roman"/>
                <a:cs typeface="Times New Roman"/>
                <a:sym typeface="Times New Roman"/>
              </a:rPr>
              <a:t> than men to pay off their undergrad loans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Shape 188" descr="slide1Loans.jpg"/>
          <p:cNvPicPr preferRelativeResize="0"/>
          <p:nvPr/>
        </p:nvPicPr>
        <p:blipFill rotWithShape="1">
          <a:blip r:embed="rId3">
            <a:alphaModFix/>
          </a:blip>
          <a:srcRect/>
          <a:stretch/>
        </p:blipFill>
        <p:spPr>
          <a:xfrm>
            <a:off x="16251" y="0"/>
            <a:ext cx="8937214" cy="6633134"/>
          </a:xfrm>
          <a:prstGeom prst="rect">
            <a:avLst/>
          </a:prstGeom>
          <a:noFill/>
          <a:ln>
            <a:noFill/>
          </a:ln>
        </p:spPr>
      </p:pic>
      <p:sp>
        <p:nvSpPr>
          <p:cNvPr id="189" name="Shape 189"/>
          <p:cNvSpPr txBox="1">
            <a:spLocks noGrp="1"/>
          </p:cNvSpPr>
          <p:nvPr>
            <p:ph type="title"/>
          </p:nvPr>
        </p:nvSpPr>
        <p:spPr>
          <a:xfrm>
            <a:off x="457200" y="1798638"/>
            <a:ext cx="8229600" cy="1143001"/>
          </a:xfrm>
          <a:prstGeom prst="rect">
            <a:avLst/>
          </a:prstGeom>
          <a:noFill/>
          <a:ln>
            <a:noFill/>
          </a:ln>
        </p:spPr>
        <p:txBody>
          <a:bodyPr spcFirstLastPara="1" wrap="square" lIns="45675" tIns="45675" rIns="45675" bIns="45675" anchor="ctr" anchorCtr="0">
            <a:noAutofit/>
          </a:bodyPr>
          <a:lstStyle/>
          <a:p>
            <a:pPr marL="279400" marR="0" lvl="0" indent="-279400" algn="ctr" rtl="0">
              <a:lnSpc>
                <a:spcPct val="100000"/>
              </a:lnSpc>
              <a:spcBef>
                <a:spcPts val="0"/>
              </a:spcBef>
              <a:spcAft>
                <a:spcPts val="0"/>
              </a:spcAft>
              <a:buClr>
                <a:srgbClr val="000000"/>
              </a:buClr>
              <a:buSzPts val="4400"/>
              <a:buFont typeface="Times New Roman"/>
              <a:buNone/>
            </a:pPr>
            <a:r>
              <a:rPr lang="en-US" sz="4400" b="0" i="0" u="none" strike="noStrike" cap="none">
                <a:solidFill>
                  <a:srgbClr val="000000"/>
                </a:solidFill>
                <a:latin typeface="Times New Roman"/>
                <a:ea typeface="Times New Roman"/>
                <a:cs typeface="Times New Roman"/>
                <a:sym typeface="Times New Roman"/>
              </a:rPr>
              <a:t>Obstacles (cont.)</a:t>
            </a:r>
            <a:endParaRPr/>
          </a:p>
        </p:txBody>
      </p:sp>
      <p:sp>
        <p:nvSpPr>
          <p:cNvPr id="190" name="Shape 190"/>
          <p:cNvSpPr txBox="1">
            <a:spLocks noGrp="1"/>
          </p:cNvSpPr>
          <p:nvPr>
            <p:ph type="body" idx="1"/>
          </p:nvPr>
        </p:nvSpPr>
        <p:spPr>
          <a:xfrm>
            <a:off x="457200" y="2794371"/>
            <a:ext cx="8229600" cy="1269258"/>
          </a:xfrm>
          <a:prstGeom prst="rect">
            <a:avLst/>
          </a:prstGeom>
          <a:noFill/>
          <a:ln>
            <a:noFill/>
          </a:ln>
        </p:spPr>
        <p:txBody>
          <a:bodyPr spcFirstLastPara="1" wrap="square" lIns="45675" tIns="45675" rIns="45675" bIns="45675" anchor="t" anchorCtr="0">
            <a:noAutofit/>
          </a:bodyPr>
          <a:lstStyle/>
          <a:p>
            <a:pPr marL="349503" marR="0" lvl="0" indent="-349503" algn="l" rtl="0">
              <a:lnSpc>
                <a:spcPct val="90000"/>
              </a:lnSpc>
              <a:spcBef>
                <a:spcPts val="0"/>
              </a:spcBef>
              <a:spcAft>
                <a:spcPts val="0"/>
              </a:spcAft>
              <a:buClr>
                <a:srgbClr val="000000"/>
              </a:buClr>
              <a:buSzPts val="2048"/>
              <a:buFont typeface="Arial"/>
              <a:buNone/>
            </a:pPr>
            <a:r>
              <a:rPr lang="en-US" sz="2048" b="0" i="0" u="none" strike="noStrike" cap="none">
                <a:solidFill>
                  <a:srgbClr val="000000"/>
                </a:solidFill>
                <a:latin typeface="Times New Roman"/>
                <a:ea typeface="Times New Roman"/>
                <a:cs typeface="Times New Roman"/>
                <a:sym typeface="Times New Roman"/>
              </a:rPr>
              <a:t>	The AAUW report says that women with only bachelor degrees were “</a:t>
            </a:r>
            <a:r>
              <a:rPr lang="en-US" sz="2048" b="1" i="0" u="none" strike="noStrike" cap="none">
                <a:solidFill>
                  <a:srgbClr val="000000"/>
                </a:solidFill>
                <a:latin typeface="Times New Roman"/>
                <a:ea typeface="Times New Roman"/>
                <a:cs typeface="Times New Roman"/>
                <a:sym typeface="Times New Roman"/>
              </a:rPr>
              <a:t>more likely than men” </a:t>
            </a:r>
            <a:r>
              <a:rPr lang="en-US" sz="2048" b="0" i="0" u="none" strike="noStrike" cap="none">
                <a:solidFill>
                  <a:srgbClr val="000000"/>
                </a:solidFill>
                <a:latin typeface="Times New Roman"/>
                <a:ea typeface="Times New Roman"/>
                <a:cs typeface="Times New Roman"/>
                <a:sym typeface="Times New Roman"/>
              </a:rPr>
              <a:t>to report that education costs had influenced them to delay homeownership and take “a less desirable job or a job outside of their field.”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Shape 67" descr="slide1Background.jpg"/>
          <p:cNvPicPr preferRelativeResize="0"/>
          <p:nvPr/>
        </p:nvPicPr>
        <p:blipFill rotWithShape="1">
          <a:blip r:embed="rId3">
            <a:alphaModFix/>
          </a:blip>
          <a:srcRect/>
          <a:stretch/>
        </p:blipFill>
        <p:spPr>
          <a:xfrm>
            <a:off x="1" y="-203900"/>
            <a:ext cx="8937214" cy="6633134"/>
          </a:xfrm>
          <a:prstGeom prst="rect">
            <a:avLst/>
          </a:prstGeom>
          <a:noFill/>
          <a:ln>
            <a:noFill/>
          </a:ln>
        </p:spPr>
      </p:pic>
      <p:sp>
        <p:nvSpPr>
          <p:cNvPr id="68" name="Shape 68"/>
          <p:cNvSpPr txBox="1">
            <a:spLocks noGrp="1"/>
          </p:cNvSpPr>
          <p:nvPr>
            <p:ph type="title"/>
          </p:nvPr>
        </p:nvSpPr>
        <p:spPr>
          <a:xfrm>
            <a:off x="410000" y="1743063"/>
            <a:ext cx="8229600" cy="1143000"/>
          </a:xfrm>
          <a:prstGeom prst="rect">
            <a:avLst/>
          </a:prstGeom>
          <a:noFill/>
          <a:ln>
            <a:noFill/>
          </a:ln>
        </p:spPr>
        <p:txBody>
          <a:bodyPr spcFirstLastPara="1" wrap="square" lIns="45675" tIns="45675" rIns="45675" bIns="45675" anchor="ctr" anchorCtr="0">
            <a:noAutofit/>
          </a:bodyPr>
          <a:lstStyle/>
          <a:p>
            <a:pPr marL="279400" marR="0" lvl="0" indent="-279400" algn="l" rtl="0">
              <a:lnSpc>
                <a:spcPct val="100000"/>
              </a:lnSpc>
              <a:spcBef>
                <a:spcPts val="0"/>
              </a:spcBef>
              <a:spcAft>
                <a:spcPts val="0"/>
              </a:spcAft>
              <a:buClr>
                <a:srgbClr val="000000"/>
              </a:buClr>
              <a:buSzPts val="4400"/>
              <a:buFont typeface="Times New Roman"/>
              <a:buNone/>
            </a:pPr>
            <a:r>
              <a:rPr lang="en-US" sz="3000" b="0" i="0" u="none" strike="noStrike" cap="none">
                <a:solidFill>
                  <a:srgbClr val="000000"/>
                </a:solidFill>
                <a:latin typeface="Times New Roman"/>
                <a:ea typeface="Times New Roman"/>
                <a:cs typeface="Times New Roman"/>
                <a:sym typeface="Times New Roman"/>
              </a:rPr>
              <a:t>Women in the Housing and R</a:t>
            </a:r>
            <a:r>
              <a:rPr lang="en-US" sz="3000">
                <a:latin typeface="Times New Roman"/>
                <a:ea typeface="Times New Roman"/>
                <a:cs typeface="Times New Roman"/>
                <a:sym typeface="Times New Roman"/>
              </a:rPr>
              <a:t>eal Estate </a:t>
            </a:r>
            <a:r>
              <a:rPr lang="en-US" sz="3000" b="0" i="0" u="none" strike="noStrike" cap="none">
                <a:solidFill>
                  <a:srgbClr val="000000"/>
                </a:solidFill>
                <a:latin typeface="Times New Roman"/>
                <a:ea typeface="Times New Roman"/>
                <a:cs typeface="Times New Roman"/>
                <a:sym typeface="Times New Roman"/>
              </a:rPr>
              <a:t>Ecosystem</a:t>
            </a:r>
            <a:endParaRPr/>
          </a:p>
        </p:txBody>
      </p:sp>
      <p:sp>
        <p:nvSpPr>
          <p:cNvPr id="69" name="Shape 69"/>
          <p:cNvSpPr txBox="1">
            <a:spLocks noGrp="1"/>
          </p:cNvSpPr>
          <p:nvPr>
            <p:ph type="body" idx="1"/>
          </p:nvPr>
        </p:nvSpPr>
        <p:spPr>
          <a:xfrm>
            <a:off x="353800" y="1743075"/>
            <a:ext cx="8229600" cy="4526100"/>
          </a:xfrm>
          <a:prstGeom prst="rect">
            <a:avLst/>
          </a:prstGeom>
          <a:noFill/>
          <a:ln>
            <a:noFill/>
          </a:ln>
        </p:spPr>
        <p:txBody>
          <a:bodyPr spcFirstLastPara="1" wrap="square" lIns="45675" tIns="45675" rIns="45675" bIns="45675" anchor="t" anchorCtr="0">
            <a:noAutofit/>
          </a:bodyPr>
          <a:lstStyle/>
          <a:p>
            <a:pPr marL="499120" marR="0" lvl="0" indent="-499120" algn="l" rtl="0">
              <a:lnSpc>
                <a:spcPct val="80000"/>
              </a:lnSpc>
              <a:spcBef>
                <a:spcPts val="0"/>
              </a:spcBef>
              <a:spcAft>
                <a:spcPts val="0"/>
              </a:spcAft>
              <a:buClr>
                <a:srgbClr val="000000"/>
              </a:buClr>
              <a:buSzPts val="2100"/>
              <a:buFont typeface="Arial"/>
              <a:buNone/>
            </a:pPr>
            <a:r>
              <a:rPr lang="en-US" sz="2100" b="0" i="0" u="none" strike="noStrike" cap="none">
                <a:solidFill>
                  <a:srgbClr val="000000"/>
                </a:solidFill>
                <a:latin typeface="Times New Roman"/>
                <a:ea typeface="Times New Roman"/>
                <a:cs typeface="Times New Roman"/>
                <a:sym typeface="Times New Roman"/>
              </a:rPr>
              <a:t>	</a:t>
            </a:r>
            <a:endParaRPr/>
          </a:p>
          <a:p>
            <a:pPr marL="499120" marR="0" lvl="0" indent="-499120" algn="l" rtl="0">
              <a:lnSpc>
                <a:spcPct val="80000"/>
              </a:lnSpc>
              <a:spcBef>
                <a:spcPts val="0"/>
              </a:spcBef>
              <a:spcAft>
                <a:spcPts val="0"/>
              </a:spcAft>
              <a:buClr>
                <a:srgbClr val="000000"/>
              </a:buClr>
              <a:buSzPts val="2100"/>
              <a:buFont typeface="Arial"/>
              <a:buNone/>
            </a:pPr>
            <a:endParaRPr/>
          </a:p>
          <a:p>
            <a:pPr marL="499120" marR="0" lvl="0" indent="-499120" algn="l" rtl="0">
              <a:lnSpc>
                <a:spcPct val="80000"/>
              </a:lnSpc>
              <a:spcBef>
                <a:spcPts val="0"/>
              </a:spcBef>
              <a:spcAft>
                <a:spcPts val="0"/>
              </a:spcAft>
              <a:buClr>
                <a:srgbClr val="000000"/>
              </a:buClr>
              <a:buSzPts val="2100"/>
              <a:buFont typeface="Arial"/>
              <a:buNone/>
            </a:pPr>
            <a:r>
              <a:rPr lang="en-US" sz="2100" b="0" i="0" u="none" strike="noStrike" cap="none">
                <a:solidFill>
                  <a:srgbClr val="000000"/>
                </a:solidFill>
                <a:latin typeface="Times New Roman"/>
                <a:ea typeface="Times New Roman"/>
                <a:cs typeface="Times New Roman"/>
                <a:sym typeface="Times New Roman"/>
              </a:rPr>
              <a:t>  </a:t>
            </a:r>
            <a:r>
              <a:rPr lang="en-US" sz="2000" b="0" i="0" u="none" strike="noStrike" cap="none">
                <a:solidFill>
                  <a:srgbClr val="000000"/>
                </a:solidFill>
                <a:latin typeface="Times New Roman"/>
                <a:ea typeface="Times New Roman"/>
                <a:cs typeface="Times New Roman"/>
                <a:sym typeface="Times New Roman"/>
              </a:rPr>
              <a:t>      A leading voice for women- Making a difference.</a:t>
            </a:r>
            <a:endParaRPr/>
          </a:p>
          <a:p>
            <a:pPr marL="499120" marR="0" lvl="0" indent="-499120" algn="l" rtl="0">
              <a:lnSpc>
                <a:spcPct val="80000"/>
              </a:lnSpc>
              <a:spcBef>
                <a:spcPts val="0"/>
              </a:spcBef>
              <a:spcAft>
                <a:spcPts val="0"/>
              </a:spcAft>
              <a:buClr>
                <a:srgbClr val="000000"/>
              </a:buClr>
              <a:buSzPts val="2100"/>
              <a:buFont typeface="Arial"/>
              <a:buNone/>
            </a:pPr>
            <a:endParaRPr sz="2000" b="0" i="0" u="none" strike="noStrike" cap="none">
              <a:solidFill>
                <a:srgbClr val="000000"/>
              </a:solidFill>
              <a:latin typeface="Calibri"/>
              <a:ea typeface="Calibri"/>
              <a:cs typeface="Calibri"/>
              <a:sym typeface="Calibri"/>
            </a:endParaRPr>
          </a:p>
          <a:p>
            <a:pPr marL="499120" marR="0" lvl="0" indent="-499120" algn="l" rtl="0">
              <a:lnSpc>
                <a:spcPct val="80000"/>
              </a:lnSpc>
              <a:spcBef>
                <a:spcPts val="400"/>
              </a:spcBef>
              <a:spcAft>
                <a:spcPts val="0"/>
              </a:spcAft>
              <a:buClr>
                <a:srgbClr val="000000"/>
              </a:buClr>
              <a:buSzPts val="2100"/>
              <a:buFont typeface="Arial"/>
              <a:buNone/>
            </a:pPr>
            <a:r>
              <a:rPr lang="en-US" sz="2000" b="0" i="0" u="none" strike="noStrike" cap="none">
                <a:solidFill>
                  <a:srgbClr val="000000"/>
                </a:solidFill>
                <a:latin typeface="Times New Roman"/>
                <a:ea typeface="Times New Roman"/>
                <a:cs typeface="Times New Roman"/>
                <a:sym typeface="Times New Roman"/>
              </a:rPr>
              <a:t>	With the assistance of our Women’s Diversity and Inclusion Leadership Council (NDILC), NAWRB is advocating for women’s gender equality, raising the utilization of women-owned businesses and providing women the tools and opportunities for economic expansion and growth. </a:t>
            </a:r>
            <a:endParaRPr/>
          </a:p>
          <a:p>
            <a:pPr marL="499120" marR="0" lvl="0" indent="-499120" algn="l" rtl="0">
              <a:lnSpc>
                <a:spcPct val="80000"/>
              </a:lnSpc>
              <a:spcBef>
                <a:spcPts val="400"/>
              </a:spcBef>
              <a:spcAft>
                <a:spcPts val="0"/>
              </a:spcAft>
              <a:buClr>
                <a:srgbClr val="000000"/>
              </a:buClr>
              <a:buSzPts val="2100"/>
              <a:buFont typeface="Arial"/>
              <a:buNone/>
            </a:pPr>
            <a:endParaRPr sz="2000" b="0" i="0" u="none" strike="noStrike" cap="none">
              <a:solidFill>
                <a:srgbClr val="000000"/>
              </a:solidFill>
              <a:latin typeface="Times New Roman"/>
              <a:ea typeface="Times New Roman"/>
              <a:cs typeface="Times New Roman"/>
              <a:sym typeface="Times New Roman"/>
            </a:endParaRPr>
          </a:p>
          <a:p>
            <a:pPr marL="499120" marR="0" lvl="0" indent="-499120" algn="l" rtl="0">
              <a:lnSpc>
                <a:spcPct val="80000"/>
              </a:lnSpc>
              <a:spcBef>
                <a:spcPts val="400"/>
              </a:spcBef>
              <a:spcAft>
                <a:spcPts val="0"/>
              </a:spcAft>
              <a:buClr>
                <a:srgbClr val="000000"/>
              </a:buClr>
              <a:buSzPts val="2100"/>
              <a:buFont typeface="Arial"/>
              <a:buNone/>
            </a:pPr>
            <a:r>
              <a:rPr lang="en-US" sz="2000" b="0" i="0" u="none" strike="noStrike" cap="none">
                <a:solidFill>
                  <a:srgbClr val="000000"/>
                </a:solidFill>
                <a:latin typeface="Times New Roman"/>
                <a:ea typeface="Times New Roman"/>
                <a:cs typeface="Times New Roman"/>
                <a:sym typeface="Times New Roman"/>
              </a:rPr>
              <a:t>	By increasing women’s homeownership, we can leverage the entrepreneurial strength of women and help bring the awareness of women’s poverty.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Shape 195" descr="slide1Background.jpg"/>
          <p:cNvPicPr preferRelativeResize="0"/>
          <p:nvPr/>
        </p:nvPicPr>
        <p:blipFill rotWithShape="1">
          <a:blip r:embed="rId3">
            <a:alphaModFix/>
          </a:blip>
          <a:srcRect/>
          <a:stretch/>
        </p:blipFill>
        <p:spPr>
          <a:xfrm>
            <a:off x="16251" y="0"/>
            <a:ext cx="8937214" cy="6633134"/>
          </a:xfrm>
          <a:prstGeom prst="rect">
            <a:avLst/>
          </a:prstGeom>
          <a:noFill/>
          <a:ln>
            <a:noFill/>
          </a:ln>
        </p:spPr>
      </p:pic>
      <p:sp>
        <p:nvSpPr>
          <p:cNvPr id="196" name="Shape 196"/>
          <p:cNvSpPr txBox="1">
            <a:spLocks noGrp="1"/>
          </p:cNvSpPr>
          <p:nvPr>
            <p:ph type="title"/>
          </p:nvPr>
        </p:nvSpPr>
        <p:spPr>
          <a:xfrm>
            <a:off x="469900" y="1048494"/>
            <a:ext cx="3291000" cy="521400"/>
          </a:xfrm>
          <a:prstGeom prst="rect">
            <a:avLst/>
          </a:prstGeom>
          <a:noFill/>
          <a:ln>
            <a:noFill/>
          </a:ln>
        </p:spPr>
        <p:txBody>
          <a:bodyPr spcFirstLastPara="1" wrap="square" lIns="45675" tIns="45675" rIns="45675" bIns="45675" anchor="ctr" anchorCtr="0">
            <a:noAutofit/>
          </a:bodyPr>
          <a:lstStyle/>
          <a:p>
            <a:pPr marL="195578" lvl="0" indent="-195578" algn="l" rtl="0">
              <a:spcBef>
                <a:spcPts val="0"/>
              </a:spcBef>
              <a:spcAft>
                <a:spcPts val="0"/>
              </a:spcAft>
              <a:buClr>
                <a:schemeClr val="dk1"/>
              </a:buClr>
              <a:buSzPts val="2772"/>
              <a:buFont typeface="Times New Roman"/>
              <a:buNone/>
            </a:pPr>
            <a:r>
              <a:rPr lang="en-US" sz="3000">
                <a:solidFill>
                  <a:schemeClr val="dk1"/>
                </a:solidFill>
                <a:latin typeface="Times New Roman"/>
                <a:ea typeface="Times New Roman"/>
                <a:cs typeface="Times New Roman"/>
                <a:sym typeface="Times New Roman"/>
              </a:rPr>
              <a:t>Projections for the Future</a:t>
            </a:r>
            <a:endParaRPr/>
          </a:p>
        </p:txBody>
      </p:sp>
      <p:sp>
        <p:nvSpPr>
          <p:cNvPr id="197" name="Shape 197"/>
          <p:cNvSpPr txBox="1">
            <a:spLocks noGrp="1"/>
          </p:cNvSpPr>
          <p:nvPr>
            <p:ph type="body" idx="1"/>
          </p:nvPr>
        </p:nvSpPr>
        <p:spPr>
          <a:xfrm>
            <a:off x="457200" y="2132227"/>
            <a:ext cx="8229600" cy="3964800"/>
          </a:xfrm>
          <a:prstGeom prst="rect">
            <a:avLst/>
          </a:prstGeom>
          <a:noFill/>
          <a:ln>
            <a:noFill/>
          </a:ln>
        </p:spPr>
        <p:txBody>
          <a:bodyPr spcFirstLastPara="1" wrap="square" lIns="45675" tIns="45675" rIns="45675" bIns="45675" anchor="t" anchorCtr="0">
            <a:noAutofit/>
          </a:bodyPr>
          <a:lstStyle/>
          <a:p>
            <a:pPr marL="0" marR="0" lvl="0" indent="0" algn="l" rtl="0">
              <a:lnSpc>
                <a:spcPct val="90000"/>
              </a:lnSpc>
              <a:spcBef>
                <a:spcPts val="300"/>
              </a:spcBef>
              <a:spcAft>
                <a:spcPts val="0"/>
              </a:spcAft>
              <a:buNone/>
            </a:pPr>
            <a:endParaRPr sz="2400" b="1">
              <a:latin typeface="Times New Roman"/>
              <a:ea typeface="Times New Roman"/>
              <a:cs typeface="Times New Roman"/>
              <a:sym typeface="Times New Roman"/>
            </a:endParaRPr>
          </a:p>
          <a:p>
            <a:pPr marL="457200" marR="0" lvl="0" indent="-368300" algn="l" rtl="0">
              <a:lnSpc>
                <a:spcPct val="90000"/>
              </a:lnSpc>
              <a:spcBef>
                <a:spcPts val="300"/>
              </a:spcBef>
              <a:spcAft>
                <a:spcPts val="0"/>
              </a:spcAft>
              <a:buSzPts val="2200"/>
              <a:buFont typeface="Times New Roman"/>
              <a:buChar char="•"/>
            </a:pPr>
            <a:r>
              <a:rPr lang="en-US" sz="2200">
                <a:latin typeface="Times New Roman"/>
                <a:ea typeface="Times New Roman"/>
                <a:cs typeface="Times New Roman"/>
                <a:sym typeface="Times New Roman"/>
              </a:rPr>
              <a:t>According to the World Economic Forum’s 2015 Global Gender Gap report, we are </a:t>
            </a:r>
            <a:r>
              <a:rPr lang="en-US" sz="2200" b="1">
                <a:latin typeface="Times New Roman"/>
                <a:ea typeface="Times New Roman"/>
                <a:cs typeface="Times New Roman"/>
                <a:sym typeface="Times New Roman"/>
              </a:rPr>
              <a:t>118 years away</a:t>
            </a:r>
            <a:r>
              <a:rPr lang="en-US" sz="2200">
                <a:latin typeface="Times New Roman"/>
                <a:ea typeface="Times New Roman"/>
                <a:cs typeface="Times New Roman"/>
                <a:sym typeface="Times New Roman"/>
              </a:rPr>
              <a:t> from witnessing the close of the gender gap for labor market opportunity, education, health and political clout.</a:t>
            </a:r>
            <a:endParaRPr sz="2200">
              <a:latin typeface="Times New Roman"/>
              <a:ea typeface="Times New Roman"/>
              <a:cs typeface="Times New Roman"/>
              <a:sym typeface="Times New Roman"/>
            </a:endParaRPr>
          </a:p>
          <a:p>
            <a:pPr marL="457200" marR="0" lvl="0" indent="-368300" algn="l" rtl="0">
              <a:lnSpc>
                <a:spcPct val="90000"/>
              </a:lnSpc>
              <a:spcBef>
                <a:spcPts val="0"/>
              </a:spcBef>
              <a:spcAft>
                <a:spcPts val="0"/>
              </a:spcAft>
              <a:buSzPts val="2200"/>
              <a:buFont typeface="Times New Roman"/>
              <a:buChar char="•"/>
            </a:pPr>
            <a:r>
              <a:rPr lang="en-US" sz="2200">
                <a:latin typeface="Times New Roman"/>
                <a:ea typeface="Times New Roman"/>
                <a:cs typeface="Times New Roman"/>
                <a:sym typeface="Times New Roman"/>
              </a:rPr>
              <a:t>Mercer </a:t>
            </a:r>
            <a:r>
              <a:rPr lang="en-US" sz="2200" i="1">
                <a:latin typeface="Times New Roman"/>
                <a:ea typeface="Times New Roman"/>
                <a:cs typeface="Times New Roman"/>
                <a:sym typeface="Times New Roman"/>
              </a:rPr>
              <a:t>When Women Thrive </a:t>
            </a:r>
            <a:r>
              <a:rPr lang="en-US" sz="2200">
                <a:latin typeface="Times New Roman"/>
                <a:ea typeface="Times New Roman"/>
                <a:cs typeface="Times New Roman"/>
                <a:sym typeface="Times New Roman"/>
              </a:rPr>
              <a:t>2017 report reveals that women make up only </a:t>
            </a:r>
            <a:r>
              <a:rPr lang="en-US" sz="2200" b="1">
                <a:latin typeface="Times New Roman"/>
                <a:ea typeface="Times New Roman"/>
                <a:cs typeface="Times New Roman"/>
                <a:sym typeface="Times New Roman"/>
              </a:rPr>
              <a:t>35 percent</a:t>
            </a:r>
            <a:r>
              <a:rPr lang="en-US" sz="2200">
                <a:latin typeface="Times New Roman"/>
                <a:ea typeface="Times New Roman"/>
                <a:cs typeface="Times New Roman"/>
                <a:sym typeface="Times New Roman"/>
              </a:rPr>
              <a:t> of an average companies workforce, at the professional level and beyond.</a:t>
            </a:r>
            <a:endParaRPr sz="2200">
              <a:latin typeface="Times New Roman"/>
              <a:ea typeface="Times New Roman"/>
              <a:cs typeface="Times New Roman"/>
              <a:sym typeface="Times New Roman"/>
            </a:endParaRPr>
          </a:p>
          <a:p>
            <a:pPr marL="457200" marR="0" lvl="0" indent="-368300" algn="l" rtl="0">
              <a:lnSpc>
                <a:spcPct val="90000"/>
              </a:lnSpc>
              <a:spcBef>
                <a:spcPts val="0"/>
              </a:spcBef>
              <a:spcAft>
                <a:spcPts val="0"/>
              </a:spcAft>
              <a:buSzPts val="2200"/>
              <a:buFont typeface="Times New Roman"/>
              <a:buChar char="•"/>
            </a:pPr>
            <a:r>
              <a:rPr lang="en-US" sz="2200">
                <a:latin typeface="Times New Roman"/>
                <a:ea typeface="Times New Roman"/>
                <a:cs typeface="Times New Roman"/>
                <a:sym typeface="Times New Roman"/>
              </a:rPr>
              <a:t>Women in the labor force globally comprise </a:t>
            </a:r>
            <a:r>
              <a:rPr lang="en-US" sz="2200" b="1">
                <a:latin typeface="Times New Roman"/>
                <a:ea typeface="Times New Roman"/>
                <a:cs typeface="Times New Roman"/>
                <a:sym typeface="Times New Roman"/>
              </a:rPr>
              <a:t>33 percent of managers, 26 percent of senior managers and 20 percent of executives.</a:t>
            </a:r>
            <a:endParaRPr sz="2200" b="1">
              <a:latin typeface="Times New Roman"/>
              <a:ea typeface="Times New Roman"/>
              <a:cs typeface="Times New Roman"/>
              <a:sym typeface="Times New Roman"/>
            </a:endParaRPr>
          </a:p>
          <a:p>
            <a:pPr marL="0" marR="0" lvl="0" indent="0" algn="l" rtl="0">
              <a:lnSpc>
                <a:spcPct val="90000"/>
              </a:lnSpc>
              <a:spcBef>
                <a:spcPts val="300"/>
              </a:spcBef>
              <a:spcAft>
                <a:spcPts val="0"/>
              </a:spcAft>
              <a:buNone/>
            </a:pPr>
            <a:endParaRPr sz="1800" b="1">
              <a:latin typeface="Times New Roman"/>
              <a:ea typeface="Times New Roman"/>
              <a:cs typeface="Times New Roman"/>
              <a:sym typeface="Times New Roman"/>
            </a:endParaRPr>
          </a:p>
          <a:p>
            <a:pPr marL="0" marR="0" lvl="0" indent="0" algn="l" rtl="0">
              <a:lnSpc>
                <a:spcPct val="90000"/>
              </a:lnSpc>
              <a:spcBef>
                <a:spcPts val="30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Shape 202" descr="slide1Background.jpg"/>
          <p:cNvPicPr preferRelativeResize="0"/>
          <p:nvPr/>
        </p:nvPicPr>
        <p:blipFill rotWithShape="1">
          <a:blip r:embed="rId3">
            <a:alphaModFix/>
          </a:blip>
          <a:srcRect/>
          <a:stretch/>
        </p:blipFill>
        <p:spPr>
          <a:xfrm>
            <a:off x="16251" y="0"/>
            <a:ext cx="8937214" cy="6633134"/>
          </a:xfrm>
          <a:prstGeom prst="rect">
            <a:avLst/>
          </a:prstGeom>
          <a:noFill/>
          <a:ln>
            <a:noFill/>
          </a:ln>
        </p:spPr>
      </p:pic>
      <p:sp>
        <p:nvSpPr>
          <p:cNvPr id="203" name="Shape 203"/>
          <p:cNvSpPr txBox="1">
            <a:spLocks noGrp="1"/>
          </p:cNvSpPr>
          <p:nvPr>
            <p:ph type="title"/>
          </p:nvPr>
        </p:nvSpPr>
        <p:spPr>
          <a:xfrm>
            <a:off x="457200" y="1349019"/>
            <a:ext cx="3291000" cy="521400"/>
          </a:xfrm>
          <a:prstGeom prst="rect">
            <a:avLst/>
          </a:prstGeom>
          <a:noFill/>
          <a:ln>
            <a:noFill/>
          </a:ln>
        </p:spPr>
        <p:txBody>
          <a:bodyPr spcFirstLastPara="1" wrap="square" lIns="45675" tIns="45675" rIns="45675" bIns="45675" anchor="ctr" anchorCtr="0">
            <a:noAutofit/>
          </a:bodyPr>
          <a:lstStyle/>
          <a:p>
            <a:pPr marL="195578" lvl="0" indent="-195578" algn="l" rtl="0">
              <a:spcBef>
                <a:spcPts val="0"/>
              </a:spcBef>
              <a:spcAft>
                <a:spcPts val="0"/>
              </a:spcAft>
              <a:buClr>
                <a:schemeClr val="dk1"/>
              </a:buClr>
              <a:buSzPts val="2772"/>
              <a:buFont typeface="Times New Roman"/>
              <a:buNone/>
            </a:pPr>
            <a:r>
              <a:rPr lang="en-US" sz="3000">
                <a:solidFill>
                  <a:schemeClr val="dk1"/>
                </a:solidFill>
                <a:latin typeface="Times New Roman"/>
                <a:ea typeface="Times New Roman"/>
                <a:cs typeface="Times New Roman"/>
                <a:sym typeface="Times New Roman"/>
              </a:rPr>
              <a:t>Looking Forward</a:t>
            </a:r>
            <a:endParaRPr/>
          </a:p>
        </p:txBody>
      </p:sp>
      <p:sp>
        <p:nvSpPr>
          <p:cNvPr id="204" name="Shape 204"/>
          <p:cNvSpPr txBox="1">
            <a:spLocks noGrp="1"/>
          </p:cNvSpPr>
          <p:nvPr>
            <p:ph type="body" idx="1"/>
          </p:nvPr>
        </p:nvSpPr>
        <p:spPr>
          <a:xfrm>
            <a:off x="457200" y="1767327"/>
            <a:ext cx="8229600" cy="3964800"/>
          </a:xfrm>
          <a:prstGeom prst="rect">
            <a:avLst/>
          </a:prstGeom>
          <a:noFill/>
          <a:ln>
            <a:noFill/>
          </a:ln>
        </p:spPr>
        <p:txBody>
          <a:bodyPr spcFirstLastPara="1" wrap="square" lIns="45675" tIns="45675" rIns="45675" bIns="45675" anchor="t" anchorCtr="0">
            <a:noAutofit/>
          </a:bodyPr>
          <a:lstStyle/>
          <a:p>
            <a:pPr marL="0" lvl="0" indent="0" algn="l" rtl="0">
              <a:spcBef>
                <a:spcPts val="0"/>
              </a:spcBef>
              <a:spcAft>
                <a:spcPts val="0"/>
              </a:spcAft>
              <a:buClr>
                <a:schemeClr val="dk1"/>
              </a:buClr>
              <a:buSzPts val="2772"/>
              <a:buFont typeface="Times New Roman"/>
              <a:buNone/>
            </a:pPr>
            <a:endParaRPr sz="3000"/>
          </a:p>
          <a:p>
            <a:pPr marL="441515" marR="0" lvl="0" indent="-441515" algn="l" rtl="0">
              <a:lnSpc>
                <a:spcPct val="90000"/>
              </a:lnSpc>
              <a:spcBef>
                <a:spcPts val="0"/>
              </a:spcBef>
              <a:spcAft>
                <a:spcPts val="0"/>
              </a:spcAft>
              <a:buClr>
                <a:srgbClr val="000000"/>
              </a:buClr>
              <a:buSzPts val="32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90000"/>
              </a:lnSpc>
              <a:spcBef>
                <a:spcPts val="300"/>
              </a:spcBef>
              <a:spcAft>
                <a:spcPts val="0"/>
              </a:spcAft>
              <a:buNone/>
            </a:pPr>
            <a:r>
              <a:rPr lang="en-US" sz="2400"/>
              <a:t>“Every moment is a teachable moment. Women contribute </a:t>
            </a:r>
            <a:r>
              <a:rPr lang="en-US" sz="2400" b="1"/>
              <a:t>$20 trillion to the global economy</a:t>
            </a:r>
            <a:r>
              <a:rPr lang="en-US" sz="2400"/>
              <a:t>; naturally we should define and implement economic goals. In the words of Kwame Nkrumah, ‘</a:t>
            </a:r>
            <a:r>
              <a:rPr lang="en-US" sz="2400" i="1"/>
              <a:t>Those who would judge us merely by the heights we have achieved would do well to remember the depths from which we started</a:t>
            </a:r>
            <a:r>
              <a:rPr lang="en-US" sz="2400"/>
              <a:t>.’”</a:t>
            </a:r>
            <a:endParaRPr sz="2400"/>
          </a:p>
          <a:p>
            <a:pPr marL="0" marR="0" lvl="0" indent="0" algn="l" rtl="0">
              <a:lnSpc>
                <a:spcPct val="90000"/>
              </a:lnSpc>
              <a:spcBef>
                <a:spcPts val="300"/>
              </a:spcBef>
              <a:spcAft>
                <a:spcPts val="0"/>
              </a:spcAft>
              <a:buNone/>
            </a:pPr>
            <a:endParaRPr sz="2400" i="1"/>
          </a:p>
          <a:p>
            <a:pPr marL="0" marR="0" lvl="0" indent="0" algn="l" rtl="0">
              <a:lnSpc>
                <a:spcPct val="90000"/>
              </a:lnSpc>
              <a:spcBef>
                <a:spcPts val="300"/>
              </a:spcBef>
              <a:spcAft>
                <a:spcPts val="0"/>
              </a:spcAft>
              <a:buNone/>
            </a:pPr>
            <a:r>
              <a:rPr lang="en-US" sz="2400"/>
              <a:t>- Matilda Arhin, President, Ghana International Chamber of Commerce, ICOGAS 2017 Conference</a:t>
            </a:r>
            <a:endParaRPr sz="2400"/>
          </a:p>
          <a:p>
            <a:pPr marL="291465" marR="0" lvl="0" indent="-291465" algn="l" rtl="0">
              <a:lnSpc>
                <a:spcPct val="90000"/>
              </a:lnSpc>
              <a:spcBef>
                <a:spcPts val="300"/>
              </a:spcBef>
              <a:spcAft>
                <a:spcPts val="0"/>
              </a:spcAft>
              <a:buClr>
                <a:srgbClr val="000000"/>
              </a:buClr>
              <a:buSzPts val="3149"/>
              <a:buFont typeface="Arial"/>
              <a:buNone/>
            </a:pPr>
            <a:endParaRPr sz="1800" b="1" i="0" u="none" strike="noStrike" cap="none">
              <a:solidFill>
                <a:srgbClr val="000000"/>
              </a:solidFill>
              <a:latin typeface="Calibri"/>
              <a:ea typeface="Calibri"/>
              <a:cs typeface="Calibri"/>
              <a:sym typeface="Calibri"/>
            </a:endParaRPr>
          </a:p>
          <a:p>
            <a:pPr marL="0" marR="0" lvl="0" indent="0" algn="l" rtl="0">
              <a:lnSpc>
                <a:spcPct val="90000"/>
              </a:lnSpc>
              <a:spcBef>
                <a:spcPts val="300"/>
              </a:spcBef>
              <a:spcAft>
                <a:spcPts val="0"/>
              </a:spcAft>
              <a:buNone/>
            </a:pPr>
            <a:endParaRPr/>
          </a:p>
          <a:p>
            <a:pPr marL="0" lvl="0" indent="0" rtl="0">
              <a:lnSpc>
                <a:spcPct val="90000"/>
              </a:lnSpc>
              <a:spcBef>
                <a:spcPts val="300"/>
              </a:spcBef>
              <a:spcAft>
                <a:spcPts val="0"/>
              </a:spcAft>
              <a:buNone/>
            </a:pPr>
            <a:endParaRPr sz="1800">
              <a:solidFill>
                <a:schemeClr val="dk1"/>
              </a:solidFill>
              <a:latin typeface="Times New Roman"/>
              <a:ea typeface="Times New Roman"/>
              <a:cs typeface="Times New Roman"/>
              <a:sym typeface="Times New Roman"/>
            </a:endParaRPr>
          </a:p>
          <a:p>
            <a:pPr marL="0" lvl="0" indent="0" rtl="0">
              <a:lnSpc>
                <a:spcPct val="90000"/>
              </a:lnSpc>
              <a:spcBef>
                <a:spcPts val="300"/>
              </a:spcBef>
              <a:spcAft>
                <a:spcPts val="0"/>
              </a:spcAft>
              <a:buNone/>
            </a:pPr>
            <a:r>
              <a:rPr lang="en-US" sz="1800">
                <a:solidFill>
                  <a:schemeClr val="dk1"/>
                </a:solidFill>
                <a:latin typeface="Times New Roman"/>
                <a:ea typeface="Times New Roman"/>
                <a:cs typeface="Times New Roman"/>
                <a:sym typeface="Times New Roman"/>
              </a:rPr>
              <a:t>Source: ICOGAS 2017</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Shape 209" descr="Screen Shot 2017-10-31 at 11.54.02 AM.png"/>
          <p:cNvPicPr preferRelativeResize="0"/>
          <p:nvPr/>
        </p:nvPicPr>
        <p:blipFill rotWithShape="1">
          <a:blip r:embed="rId3">
            <a:alphaModFix/>
          </a:blip>
          <a:srcRect/>
          <a:stretch/>
        </p:blipFill>
        <p:spPr>
          <a:xfrm>
            <a:off x="636736" y="415776"/>
            <a:ext cx="4233197" cy="5475374"/>
          </a:xfrm>
          <a:prstGeom prst="rect">
            <a:avLst/>
          </a:prstGeom>
          <a:noFill/>
          <a:ln>
            <a:noFill/>
          </a:ln>
        </p:spPr>
      </p:pic>
      <p:sp>
        <p:nvSpPr>
          <p:cNvPr id="210" name="Shape 210"/>
          <p:cNvSpPr txBox="1"/>
          <p:nvPr/>
        </p:nvSpPr>
        <p:spPr>
          <a:xfrm>
            <a:off x="5601488" y="2268958"/>
            <a:ext cx="2673014" cy="3144662"/>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Black"/>
              <a:buNone/>
            </a:pPr>
            <a:r>
              <a:rPr lang="en-US" sz="1800" b="0" i="0" u="none" strike="noStrike" cap="none">
                <a:solidFill>
                  <a:srgbClr val="000000"/>
                </a:solidFill>
                <a:latin typeface="Arial Black"/>
                <a:ea typeface="Arial Black"/>
                <a:cs typeface="Arial Black"/>
                <a:sym typeface="Arial Black"/>
              </a:rPr>
              <a:t>Among Millennial homeowners: </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180473" marR="0" lvl="0" indent="-180473" algn="l" rtl="0">
              <a:lnSpc>
                <a:spcPct val="100000"/>
              </a:lnSpc>
              <a:spcBef>
                <a:spcPts val="0"/>
              </a:spcBef>
              <a:spcAft>
                <a:spcPts val="0"/>
              </a:spcAft>
              <a:buClr>
                <a:srgbClr val="000000"/>
              </a:buClr>
              <a:buSzPts val="1800"/>
              <a:buFont typeface="Arial"/>
              <a:buChar char="•"/>
            </a:pPr>
            <a:r>
              <a:rPr lang="en-US" sz="1800" b="1" i="0" u="none" strike="noStrike" cap="none">
                <a:solidFill>
                  <a:srgbClr val="000000"/>
                </a:solidFill>
                <a:latin typeface="Arial"/>
                <a:ea typeface="Arial"/>
                <a:cs typeface="Arial"/>
                <a:sym typeface="Arial"/>
              </a:rPr>
              <a:t>17%</a:t>
            </a:r>
            <a:r>
              <a:rPr lang="en-US" sz="1800" b="0" i="0" u="none" strike="noStrike" cap="none">
                <a:solidFill>
                  <a:srgbClr val="000000"/>
                </a:solidFill>
                <a:latin typeface="Arial"/>
                <a:ea typeface="Arial"/>
                <a:cs typeface="Arial"/>
                <a:sym typeface="Arial"/>
              </a:rPr>
              <a:t> are Hispanic or Latino; </a:t>
            </a:r>
            <a:endParaRPr/>
          </a:p>
          <a:p>
            <a:pPr marL="180473" marR="0" lvl="0" indent="-180473"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180473" marR="0" lvl="0" indent="-180473" algn="l" rtl="0">
              <a:lnSpc>
                <a:spcPct val="100000"/>
              </a:lnSpc>
              <a:spcBef>
                <a:spcPts val="0"/>
              </a:spcBef>
              <a:spcAft>
                <a:spcPts val="0"/>
              </a:spcAft>
              <a:buClr>
                <a:srgbClr val="000000"/>
              </a:buClr>
              <a:buSzPts val="1800"/>
              <a:buFont typeface="Arial"/>
              <a:buChar char="•"/>
            </a:pPr>
            <a:r>
              <a:rPr lang="en-US" sz="1800" b="1" i="0" u="none" strike="noStrike" cap="none">
                <a:solidFill>
                  <a:srgbClr val="000000"/>
                </a:solidFill>
                <a:latin typeface="Arial"/>
                <a:ea typeface="Arial"/>
                <a:cs typeface="Arial"/>
                <a:sym typeface="Arial"/>
              </a:rPr>
              <a:t>10%</a:t>
            </a:r>
            <a:r>
              <a:rPr lang="en-US" sz="1800" b="0" i="0" u="none" strike="noStrike" cap="none">
                <a:solidFill>
                  <a:srgbClr val="000000"/>
                </a:solidFill>
                <a:latin typeface="Arial"/>
                <a:ea typeface="Arial"/>
                <a:cs typeface="Arial"/>
                <a:sym typeface="Arial"/>
              </a:rPr>
              <a:t> are African American; and</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180473" marR="0" lvl="0" indent="-180473" algn="l" rtl="0">
              <a:lnSpc>
                <a:spcPct val="100000"/>
              </a:lnSpc>
              <a:spcBef>
                <a:spcPts val="0"/>
              </a:spcBef>
              <a:spcAft>
                <a:spcPts val="0"/>
              </a:spcAft>
              <a:buClr>
                <a:srgbClr val="000000"/>
              </a:buClr>
              <a:buSzPts val="1800"/>
              <a:buFont typeface="Arial"/>
              <a:buChar char="•"/>
            </a:pPr>
            <a:r>
              <a:rPr lang="en-US" sz="1800" b="1" i="0" u="none" strike="noStrike" cap="none">
                <a:solidFill>
                  <a:srgbClr val="000000"/>
                </a:solidFill>
                <a:latin typeface="Arial"/>
                <a:ea typeface="Arial"/>
                <a:cs typeface="Arial"/>
                <a:sym typeface="Arial"/>
              </a:rPr>
              <a:t>7%</a:t>
            </a:r>
            <a:r>
              <a:rPr lang="en-US" sz="1800" b="0" i="0" u="none" strike="noStrike" cap="none">
                <a:solidFill>
                  <a:srgbClr val="000000"/>
                </a:solidFill>
                <a:latin typeface="Arial"/>
                <a:ea typeface="Arial"/>
                <a:cs typeface="Arial"/>
                <a:sym typeface="Arial"/>
              </a:rPr>
              <a:t> are Asian or Pacific Islander</a:t>
            </a:r>
            <a:endParaRPr/>
          </a:p>
        </p:txBody>
      </p:sp>
      <p:pic>
        <p:nvPicPr>
          <p:cNvPr id="211" name="Shape 211" descr="NAWRBMagazineDarkBlue1.png"/>
          <p:cNvPicPr preferRelativeResize="0"/>
          <p:nvPr/>
        </p:nvPicPr>
        <p:blipFill rotWithShape="1">
          <a:blip r:embed="rId4">
            <a:alphaModFix/>
          </a:blip>
          <a:srcRect/>
          <a:stretch/>
        </p:blipFill>
        <p:spPr>
          <a:xfrm>
            <a:off x="6012172" y="419943"/>
            <a:ext cx="1366711" cy="146408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p:nvPr/>
        </p:nvSpPr>
        <p:spPr>
          <a:xfrm>
            <a:off x="5601488" y="2268958"/>
            <a:ext cx="2673014" cy="3474862"/>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Black"/>
              <a:buNone/>
            </a:pPr>
            <a:r>
              <a:rPr lang="en-US" sz="1800" b="0" i="0" u="none" strike="noStrike" cap="none">
                <a:solidFill>
                  <a:srgbClr val="000000"/>
                </a:solidFill>
                <a:latin typeface="Arial Black"/>
                <a:ea typeface="Arial Black"/>
                <a:cs typeface="Arial Black"/>
                <a:sym typeface="Arial Black"/>
              </a:rPr>
              <a:t>Women Homeownership</a:t>
            </a:r>
            <a:endParaRPr/>
          </a:p>
          <a:p>
            <a:pPr marL="0" marR="0" lvl="0" indent="0" algn="l" rtl="0">
              <a:lnSpc>
                <a:spcPct val="100000"/>
              </a:lnSpc>
              <a:spcBef>
                <a:spcPts val="0"/>
              </a:spcBef>
              <a:spcAft>
                <a:spcPts val="0"/>
              </a:spcAft>
              <a:buClr>
                <a:srgbClr val="000000"/>
              </a:buClr>
              <a:buSzPts val="1400"/>
              <a:buFont typeface="Arial Black"/>
              <a:buNone/>
            </a:pPr>
            <a:endParaRPr sz="1400" b="0" i="0" u="none" strike="noStrike" cap="none">
              <a:solidFill>
                <a:srgbClr val="000000"/>
              </a:solidFill>
              <a:latin typeface="Arial"/>
              <a:ea typeface="Arial"/>
              <a:cs typeface="Arial"/>
              <a:sym typeface="Arial"/>
            </a:endParaRPr>
          </a:p>
          <a:p>
            <a:pPr marL="180473" marR="0" lvl="0" indent="-180473"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Female borrowers default less than male-only borrowers. </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180473" marR="0" lvl="0" indent="-180473"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The default rate for female-only borrowers was 24.6%, compared with 25.4% for male-only borrowers.</a:t>
            </a:r>
            <a:endParaRPr/>
          </a:p>
        </p:txBody>
      </p:sp>
      <p:pic>
        <p:nvPicPr>
          <p:cNvPr id="217" name="Shape 217" descr="NAWRBMagazineDarkBlue1.png"/>
          <p:cNvPicPr preferRelativeResize="0"/>
          <p:nvPr/>
        </p:nvPicPr>
        <p:blipFill rotWithShape="1">
          <a:blip r:embed="rId3">
            <a:alphaModFix/>
          </a:blip>
          <a:srcRect/>
          <a:stretch/>
        </p:blipFill>
        <p:spPr>
          <a:xfrm>
            <a:off x="6012172" y="419943"/>
            <a:ext cx="1366711" cy="1464082"/>
          </a:xfrm>
          <a:prstGeom prst="rect">
            <a:avLst/>
          </a:prstGeom>
          <a:noFill/>
          <a:ln>
            <a:noFill/>
          </a:ln>
        </p:spPr>
      </p:pic>
      <p:pic>
        <p:nvPicPr>
          <p:cNvPr id="218" name="Shape 218" descr="Screen Shot 2017-10-31 at 12.19.18 PM.png"/>
          <p:cNvPicPr preferRelativeResize="0"/>
          <p:nvPr/>
        </p:nvPicPr>
        <p:blipFill rotWithShape="1">
          <a:blip r:embed="rId4">
            <a:alphaModFix/>
          </a:blip>
          <a:srcRect/>
          <a:stretch/>
        </p:blipFill>
        <p:spPr>
          <a:xfrm>
            <a:off x="630409" y="586135"/>
            <a:ext cx="4293018" cy="526799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p:nvPr/>
        </p:nvSpPr>
        <p:spPr>
          <a:xfrm>
            <a:off x="5601488" y="2268958"/>
            <a:ext cx="2795995" cy="2344562"/>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Black"/>
              <a:buNone/>
            </a:pPr>
            <a:r>
              <a:rPr lang="en-US" sz="1800" b="0" i="0" u="none" strike="noStrike" cap="none">
                <a:solidFill>
                  <a:srgbClr val="000000"/>
                </a:solidFill>
                <a:latin typeface="Arial Black"/>
                <a:ea typeface="Arial Black"/>
                <a:cs typeface="Arial Black"/>
                <a:sym typeface="Arial Black"/>
              </a:rPr>
              <a:t>What Millennials Want from their Jobs:</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1. </a:t>
            </a:r>
            <a:r>
              <a:rPr lang="en-US" sz="1800" b="0" i="0" u="none" strike="noStrike" cap="none">
                <a:solidFill>
                  <a:srgbClr val="000000"/>
                </a:solidFill>
                <a:latin typeface="Arial"/>
                <a:ea typeface="Arial"/>
                <a:cs typeface="Arial"/>
                <a:sym typeface="Arial"/>
              </a:rPr>
              <a:t>A Flexible Schedule</a:t>
            </a:r>
            <a:endParaRPr/>
          </a:p>
          <a:p>
            <a:pPr marL="180473" marR="0" lvl="0" indent="-180473"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2. </a:t>
            </a:r>
            <a:r>
              <a:rPr lang="en-US" sz="1800" b="0" i="0" u="none" strike="noStrike" cap="none">
                <a:solidFill>
                  <a:srgbClr val="000000"/>
                </a:solidFill>
                <a:latin typeface="Arial"/>
                <a:ea typeface="Arial"/>
                <a:cs typeface="Arial"/>
                <a:sym typeface="Arial"/>
              </a:rPr>
              <a:t>To Be Inspired</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3. </a:t>
            </a:r>
            <a:r>
              <a:rPr lang="en-US" sz="1800" b="0" i="0" u="none" strike="noStrike" cap="none">
                <a:solidFill>
                  <a:srgbClr val="000000"/>
                </a:solidFill>
                <a:latin typeface="Arial"/>
                <a:ea typeface="Arial"/>
                <a:cs typeface="Arial"/>
                <a:sym typeface="Arial"/>
              </a:rPr>
              <a:t>Part of the Solution</a:t>
            </a:r>
            <a:endParaRPr/>
          </a:p>
        </p:txBody>
      </p:sp>
      <p:pic>
        <p:nvPicPr>
          <p:cNvPr id="224" name="Shape 224" descr="NAWRBMagazineDarkBlue1.png"/>
          <p:cNvPicPr preferRelativeResize="0"/>
          <p:nvPr/>
        </p:nvPicPr>
        <p:blipFill rotWithShape="1">
          <a:blip r:embed="rId3">
            <a:alphaModFix/>
          </a:blip>
          <a:srcRect/>
          <a:stretch/>
        </p:blipFill>
        <p:spPr>
          <a:xfrm>
            <a:off x="6012172" y="419943"/>
            <a:ext cx="1366711" cy="1464082"/>
          </a:xfrm>
          <a:prstGeom prst="rect">
            <a:avLst/>
          </a:prstGeom>
          <a:noFill/>
          <a:ln>
            <a:noFill/>
          </a:ln>
        </p:spPr>
      </p:pic>
      <p:pic>
        <p:nvPicPr>
          <p:cNvPr id="225" name="Shape 225" descr="Screen Shot 2017-10-31 at 12.26.14 PM.png"/>
          <p:cNvPicPr preferRelativeResize="0"/>
          <p:nvPr/>
        </p:nvPicPr>
        <p:blipFill rotWithShape="1">
          <a:blip r:embed="rId4">
            <a:alphaModFix/>
          </a:blip>
          <a:srcRect/>
          <a:stretch/>
        </p:blipFill>
        <p:spPr>
          <a:xfrm>
            <a:off x="633705" y="418227"/>
            <a:ext cx="4234039" cy="53259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p:nvPr/>
        </p:nvSpPr>
        <p:spPr>
          <a:xfrm>
            <a:off x="5601488" y="2268958"/>
            <a:ext cx="2673014" cy="3081162"/>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Black"/>
              <a:buNone/>
            </a:pPr>
            <a:r>
              <a:rPr lang="en-US" sz="1800" b="0" i="0" u="none" strike="noStrike" cap="none">
                <a:solidFill>
                  <a:srgbClr val="000000"/>
                </a:solidFill>
                <a:latin typeface="Arial Black"/>
                <a:ea typeface="Arial Black"/>
                <a:cs typeface="Arial Black"/>
                <a:sym typeface="Arial Black"/>
              </a:rPr>
              <a:t>Study Findings</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180473" marR="0" lvl="0" indent="-180473"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Single borrowers, particularly women, have higher mortgage rates: from </a:t>
            </a:r>
            <a:r>
              <a:rPr lang="en-US" sz="1800" b="1" i="0" u="none" strike="noStrike" cap="none">
                <a:solidFill>
                  <a:srgbClr val="000000"/>
                </a:solidFill>
                <a:latin typeface="Arial"/>
                <a:ea typeface="Arial"/>
                <a:cs typeface="Arial"/>
                <a:sym typeface="Arial"/>
              </a:rPr>
              <a:t>2004 to 2014</a:t>
            </a:r>
            <a:r>
              <a:rPr lang="en-US" sz="1800" b="0" i="0" u="none" strike="noStrike" cap="none">
                <a:solidFill>
                  <a:srgbClr val="000000"/>
                </a:solidFill>
                <a:latin typeface="Arial"/>
                <a:ea typeface="Arial"/>
                <a:cs typeface="Arial"/>
                <a:sym typeface="Arial"/>
              </a:rPr>
              <a:t>, the average rate for female-only borrowers was </a:t>
            </a:r>
            <a:r>
              <a:rPr lang="en-US" sz="1800" b="1" i="0" u="none" strike="noStrike" cap="none">
                <a:solidFill>
                  <a:srgbClr val="000000"/>
                </a:solidFill>
                <a:latin typeface="Arial"/>
                <a:ea typeface="Arial"/>
                <a:cs typeface="Arial"/>
                <a:sym typeface="Arial"/>
              </a:rPr>
              <a:t>5.48%</a:t>
            </a:r>
            <a:r>
              <a:rPr lang="en-US" sz="1800" b="0" i="0" u="none" strike="noStrike" cap="none">
                <a:solidFill>
                  <a:srgbClr val="000000"/>
                </a:solidFill>
                <a:latin typeface="Arial"/>
                <a:ea typeface="Arial"/>
                <a:cs typeface="Arial"/>
                <a:sym typeface="Arial"/>
              </a:rPr>
              <a:t> compared to </a:t>
            </a:r>
            <a:r>
              <a:rPr lang="en-US" sz="1800" b="1" i="0" u="none" strike="noStrike" cap="none">
                <a:solidFill>
                  <a:srgbClr val="000000"/>
                </a:solidFill>
                <a:latin typeface="Arial"/>
                <a:ea typeface="Arial"/>
                <a:cs typeface="Arial"/>
                <a:sym typeface="Arial"/>
              </a:rPr>
              <a:t>5.41%</a:t>
            </a:r>
            <a:r>
              <a:rPr lang="en-US" sz="1800" b="0" i="0" u="none" strike="noStrike" cap="none">
                <a:solidFill>
                  <a:srgbClr val="000000"/>
                </a:solidFill>
                <a:latin typeface="Arial"/>
                <a:ea typeface="Arial"/>
                <a:cs typeface="Arial"/>
                <a:sym typeface="Arial"/>
              </a:rPr>
              <a:t> for male-only borrowers</a:t>
            </a:r>
            <a:endParaRPr/>
          </a:p>
        </p:txBody>
      </p:sp>
      <p:pic>
        <p:nvPicPr>
          <p:cNvPr id="231" name="Shape 231" descr="NAWRBMagazineDarkBlue1.png"/>
          <p:cNvPicPr preferRelativeResize="0"/>
          <p:nvPr/>
        </p:nvPicPr>
        <p:blipFill rotWithShape="1">
          <a:blip r:embed="rId3">
            <a:alphaModFix/>
          </a:blip>
          <a:srcRect/>
          <a:stretch/>
        </p:blipFill>
        <p:spPr>
          <a:xfrm>
            <a:off x="6012172" y="419943"/>
            <a:ext cx="1366711" cy="1464082"/>
          </a:xfrm>
          <a:prstGeom prst="rect">
            <a:avLst/>
          </a:prstGeom>
          <a:noFill/>
          <a:ln>
            <a:noFill/>
          </a:ln>
        </p:spPr>
      </p:pic>
      <p:pic>
        <p:nvPicPr>
          <p:cNvPr id="232" name="Shape 232" descr="Screen Shot 2017-10-31 at 12.44.15 PM.png"/>
          <p:cNvPicPr preferRelativeResize="0"/>
          <p:nvPr/>
        </p:nvPicPr>
        <p:blipFill rotWithShape="1">
          <a:blip r:embed="rId4">
            <a:alphaModFix/>
          </a:blip>
          <a:srcRect/>
          <a:stretch/>
        </p:blipFill>
        <p:spPr>
          <a:xfrm>
            <a:off x="636736" y="457016"/>
            <a:ext cx="4266466" cy="540566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p:nvPr/>
        </p:nvSpPr>
        <p:spPr>
          <a:xfrm>
            <a:off x="5374264" y="2294358"/>
            <a:ext cx="3141475" cy="2281062"/>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Black"/>
              <a:buNone/>
            </a:pPr>
            <a:r>
              <a:rPr lang="en-US" sz="1800" b="0" i="0" u="none" strike="noStrike" cap="none">
                <a:solidFill>
                  <a:srgbClr val="000000"/>
                </a:solidFill>
                <a:latin typeface="Arial Black"/>
                <a:ea typeface="Arial Black"/>
                <a:cs typeface="Arial Black"/>
                <a:sym typeface="Arial Black"/>
              </a:rPr>
              <a:t>Women Entrepreneurs</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180473" marR="0" lvl="0" indent="-180473"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Women are starting over 1,100 businesses a day </a:t>
            </a:r>
            <a:endParaRPr/>
          </a:p>
          <a:p>
            <a:pPr marL="180473" marR="0" lvl="0" indent="-180473"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180473" marR="0" lvl="0" indent="-180473"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Women-owned businesses have </a:t>
            </a:r>
            <a:r>
              <a:rPr lang="en-US" sz="1800" b="1" i="0" u="none" strike="noStrike" cap="none">
                <a:solidFill>
                  <a:srgbClr val="000000"/>
                </a:solidFill>
                <a:latin typeface="Arial"/>
                <a:ea typeface="Arial"/>
                <a:cs typeface="Arial"/>
                <a:sym typeface="Arial"/>
              </a:rPr>
              <a:t>increased</a:t>
            </a:r>
            <a:r>
              <a:rPr lang="en-US" sz="1800" b="0" i="0" u="none" strike="noStrike" cap="none">
                <a:solidFill>
                  <a:srgbClr val="000000"/>
                </a:solidFill>
                <a:latin typeface="Arial"/>
                <a:ea typeface="Arial"/>
                <a:cs typeface="Arial"/>
                <a:sym typeface="Arial"/>
              </a:rPr>
              <a:t> </a:t>
            </a:r>
            <a:r>
              <a:rPr lang="en-US" sz="1800" b="1" i="0" u="none" strike="noStrike" cap="none">
                <a:solidFill>
                  <a:srgbClr val="000000"/>
                </a:solidFill>
                <a:latin typeface="Arial"/>
                <a:ea typeface="Arial"/>
                <a:cs typeface="Arial"/>
                <a:sym typeface="Arial"/>
              </a:rPr>
              <a:t>27.5%</a:t>
            </a:r>
            <a:r>
              <a:rPr lang="en-US" sz="1800" b="0" i="0" u="none" strike="noStrike" cap="none">
                <a:solidFill>
                  <a:srgbClr val="000000"/>
                </a:solidFill>
                <a:latin typeface="Arial"/>
                <a:ea typeface="Arial"/>
                <a:cs typeface="Arial"/>
                <a:sym typeface="Arial"/>
              </a:rPr>
              <a:t> from 2007-2012</a:t>
            </a:r>
            <a:endParaRPr/>
          </a:p>
        </p:txBody>
      </p:sp>
      <p:pic>
        <p:nvPicPr>
          <p:cNvPr id="238" name="Shape 238" descr="NAWRBMagazineDarkBlue1.png"/>
          <p:cNvPicPr preferRelativeResize="0"/>
          <p:nvPr/>
        </p:nvPicPr>
        <p:blipFill rotWithShape="1">
          <a:blip r:embed="rId3">
            <a:alphaModFix/>
          </a:blip>
          <a:srcRect/>
          <a:stretch/>
        </p:blipFill>
        <p:spPr>
          <a:xfrm>
            <a:off x="6012172" y="419943"/>
            <a:ext cx="1366711" cy="1464082"/>
          </a:xfrm>
          <a:prstGeom prst="rect">
            <a:avLst/>
          </a:prstGeom>
          <a:noFill/>
          <a:ln>
            <a:noFill/>
          </a:ln>
        </p:spPr>
      </p:pic>
      <p:pic>
        <p:nvPicPr>
          <p:cNvPr id="239" name="Shape 239" descr="Screen Shot 2017-10-31 at 2.22.36 PM.png"/>
          <p:cNvPicPr preferRelativeResize="0"/>
          <p:nvPr/>
        </p:nvPicPr>
        <p:blipFill rotWithShape="1">
          <a:blip r:embed="rId4">
            <a:alphaModFix/>
          </a:blip>
          <a:srcRect/>
          <a:stretch/>
        </p:blipFill>
        <p:spPr>
          <a:xfrm>
            <a:off x="641635" y="390005"/>
            <a:ext cx="4173972" cy="547380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p:nvPr/>
        </p:nvSpPr>
        <p:spPr>
          <a:xfrm>
            <a:off x="5601488" y="2268958"/>
            <a:ext cx="2673014" cy="2877962"/>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Black"/>
              <a:buNone/>
            </a:pPr>
            <a:r>
              <a:rPr lang="en-US" sz="1800" b="0" i="0" u="none" strike="noStrike" cap="none">
                <a:solidFill>
                  <a:srgbClr val="000000"/>
                </a:solidFill>
                <a:latin typeface="Arial Black"/>
                <a:ea typeface="Arial Black"/>
                <a:cs typeface="Arial Black"/>
                <a:sym typeface="Arial Black"/>
              </a:rPr>
              <a:t>Homeowners: </a:t>
            </a:r>
            <a:endParaRPr/>
          </a:p>
          <a:p>
            <a:pPr marL="0" marR="0" lvl="0" indent="0" algn="l" rtl="0">
              <a:lnSpc>
                <a:spcPct val="100000"/>
              </a:lnSpc>
              <a:spcBef>
                <a:spcPts val="0"/>
              </a:spcBef>
              <a:spcAft>
                <a:spcPts val="0"/>
              </a:spcAft>
              <a:buClr>
                <a:srgbClr val="000000"/>
              </a:buClr>
              <a:buSzPts val="1400"/>
              <a:buFont typeface="Arial Black"/>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In 2015, the homeownership rate of female householders in 1-person households was </a:t>
            </a:r>
            <a:r>
              <a:rPr lang="en-US" sz="1800" b="1" i="0" u="none" strike="noStrike" cap="none">
                <a:solidFill>
                  <a:srgbClr val="000000"/>
                </a:solidFill>
                <a:latin typeface="Arial"/>
                <a:ea typeface="Arial"/>
                <a:cs typeface="Arial"/>
                <a:sym typeface="Arial"/>
              </a:rPr>
              <a:t>24.56% higher</a:t>
            </a:r>
            <a:r>
              <a:rPr lang="en-US" sz="1800" b="0" i="0" u="none" strike="noStrike" cap="none">
                <a:solidFill>
                  <a:srgbClr val="000000"/>
                </a:solidFill>
                <a:latin typeface="Arial"/>
                <a:ea typeface="Arial"/>
                <a:cs typeface="Arial"/>
                <a:sym typeface="Arial"/>
              </a:rPr>
              <a:t> than the homeownership rate of male households in the same category.</a:t>
            </a:r>
            <a:endParaRPr/>
          </a:p>
        </p:txBody>
      </p:sp>
      <p:pic>
        <p:nvPicPr>
          <p:cNvPr id="245" name="Shape 245" descr="NAWRBMagazineDarkBlue1.png"/>
          <p:cNvPicPr preferRelativeResize="0"/>
          <p:nvPr/>
        </p:nvPicPr>
        <p:blipFill rotWithShape="1">
          <a:blip r:embed="rId3">
            <a:alphaModFix/>
          </a:blip>
          <a:srcRect/>
          <a:stretch/>
        </p:blipFill>
        <p:spPr>
          <a:xfrm>
            <a:off x="6012172" y="419943"/>
            <a:ext cx="1366711" cy="1464082"/>
          </a:xfrm>
          <a:prstGeom prst="rect">
            <a:avLst/>
          </a:prstGeom>
          <a:noFill/>
          <a:ln>
            <a:noFill/>
          </a:ln>
        </p:spPr>
      </p:pic>
      <p:pic>
        <p:nvPicPr>
          <p:cNvPr id="246" name="Shape 246" descr="Screen Shot 2017-10-31 at 2.32.41 PM.png"/>
          <p:cNvPicPr preferRelativeResize="0"/>
          <p:nvPr/>
        </p:nvPicPr>
        <p:blipFill rotWithShape="1">
          <a:blip r:embed="rId4">
            <a:alphaModFix/>
          </a:blip>
          <a:srcRect/>
          <a:stretch/>
        </p:blipFill>
        <p:spPr>
          <a:xfrm>
            <a:off x="624329" y="399589"/>
            <a:ext cx="4174811" cy="55320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411899" y="1503726"/>
            <a:ext cx="8320200" cy="4248900"/>
          </a:xfrm>
          <a:prstGeom prst="rect">
            <a:avLst/>
          </a:prstGeom>
          <a:noFill/>
          <a:ln>
            <a:noFill/>
          </a:ln>
        </p:spPr>
        <p:txBody>
          <a:bodyPr spcFirstLastPara="1" wrap="square" lIns="91400" tIns="91400" rIns="91400" bIns="91400" anchor="t"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Calibri"/>
              <a:ea typeface="Calibri"/>
              <a:cs typeface="Calibri"/>
              <a:sym typeface="Calibri"/>
            </a:endParaRPr>
          </a:p>
          <a:p>
            <a:pPr marL="0" marR="0" lvl="0" indent="0" algn="ctr" rtl="0">
              <a:lnSpc>
                <a:spcPct val="100000"/>
              </a:lnSpc>
              <a:spcBef>
                <a:spcPts val="600"/>
              </a:spcBef>
              <a:spcAft>
                <a:spcPts val="0"/>
              </a:spcAft>
              <a:buClr>
                <a:srgbClr val="000000"/>
              </a:buClr>
              <a:buSzPts val="3200"/>
              <a:buFont typeface="Arial"/>
              <a:buNone/>
            </a:pPr>
            <a:endParaRPr sz="3200" b="0" i="0" u="none" strike="noStrike" cap="none">
              <a:solidFill>
                <a:srgbClr val="000000"/>
              </a:solidFill>
              <a:latin typeface="Calibri"/>
              <a:ea typeface="Calibri"/>
              <a:cs typeface="Calibri"/>
              <a:sym typeface="Calibri"/>
            </a:endParaRPr>
          </a:p>
          <a:p>
            <a:pPr marL="0" lvl="0" indent="406400" algn="ctr" rtl="0">
              <a:spcBef>
                <a:spcPts val="600"/>
              </a:spcBef>
              <a:spcAft>
                <a:spcPts val="0"/>
              </a:spcAft>
              <a:buClr>
                <a:schemeClr val="dk1"/>
              </a:buClr>
              <a:buSzPts val="3200"/>
              <a:buFont typeface="Arial"/>
              <a:buNone/>
            </a:pPr>
            <a:r>
              <a:rPr lang="en-US">
                <a:solidFill>
                  <a:schemeClr val="dk1"/>
                </a:solidFill>
              </a:rPr>
              <a:t>Join NAWRB at the front lines of gender equality, or</a:t>
            </a:r>
            <a:endParaRPr>
              <a:solidFill>
                <a:schemeClr val="dk1"/>
              </a:solidFill>
            </a:endParaRPr>
          </a:p>
          <a:p>
            <a:pPr marL="0" lvl="0" indent="406400" algn="ctr" rtl="0">
              <a:spcBef>
                <a:spcPts val="600"/>
              </a:spcBef>
              <a:spcAft>
                <a:spcPts val="0"/>
              </a:spcAft>
              <a:buClr>
                <a:schemeClr val="dk1"/>
              </a:buClr>
              <a:buSzPts val="3200"/>
              <a:buFont typeface="Arial"/>
              <a:buNone/>
            </a:pPr>
            <a:r>
              <a:rPr lang="en-US">
                <a:solidFill>
                  <a:schemeClr val="dk1"/>
                </a:solidFill>
                <a:latin typeface="Pacifico"/>
                <a:ea typeface="Pacifico"/>
                <a:cs typeface="Pacifico"/>
                <a:sym typeface="Pacifico"/>
              </a:rPr>
              <a:t>Be a Strategic Partner!</a:t>
            </a:r>
            <a:endParaRPr>
              <a:solidFill>
                <a:schemeClr val="dk1"/>
              </a:solidFill>
              <a:latin typeface="Pacifico"/>
              <a:ea typeface="Pacifico"/>
              <a:cs typeface="Pacifico"/>
              <a:sym typeface="Pacifico"/>
            </a:endParaRPr>
          </a:p>
          <a:p>
            <a:pPr marL="0" lvl="0" indent="406400" algn="ctr" rtl="0">
              <a:spcBef>
                <a:spcPts val="600"/>
              </a:spcBef>
              <a:spcAft>
                <a:spcPts val="0"/>
              </a:spcAft>
              <a:buClr>
                <a:schemeClr val="dk1"/>
              </a:buClr>
              <a:buSzPts val="3200"/>
              <a:buFont typeface="Arial"/>
              <a:buNone/>
            </a:pPr>
            <a:endParaRPr>
              <a:solidFill>
                <a:schemeClr val="dk1"/>
              </a:solidFill>
              <a:latin typeface="Pacifico"/>
              <a:ea typeface="Pacifico"/>
              <a:cs typeface="Pacifico"/>
              <a:sym typeface="Pacifico"/>
            </a:endParaRPr>
          </a:p>
          <a:p>
            <a:pPr marL="0" marR="0" lvl="0" indent="0" algn="ctr" rtl="0">
              <a:lnSpc>
                <a:spcPct val="100000"/>
              </a:lnSpc>
              <a:spcBef>
                <a:spcPts val="600"/>
              </a:spcBef>
              <a:spcAft>
                <a:spcPts val="0"/>
              </a:spcAft>
              <a:buClr>
                <a:srgbClr val="000000"/>
              </a:buClr>
              <a:buSzPts val="3500"/>
              <a:buFont typeface="Arial"/>
              <a:buNone/>
            </a:pPr>
            <a:r>
              <a:rPr lang="en-US" sz="3500" b="0" i="0" u="sng" strike="noStrike" cap="none">
                <a:solidFill>
                  <a:schemeClr val="hlink"/>
                </a:solidFill>
                <a:latin typeface="Times New Roman"/>
                <a:ea typeface="Times New Roman"/>
                <a:cs typeface="Times New Roman"/>
                <a:sym typeface="Times New Roman"/>
                <a:hlinkClick r:id="rId3"/>
              </a:rPr>
              <a:t>www.NAWRB.com</a:t>
            </a:r>
            <a:endParaRPr sz="3200" b="0" i="0" u="sng" strike="noStrike" cap="none">
              <a:solidFill>
                <a:schemeClr val="hlink"/>
              </a:solidFill>
              <a:latin typeface="Calibri"/>
              <a:ea typeface="Calibri"/>
              <a:cs typeface="Calibri"/>
              <a:sym typeface="Calibri"/>
              <a:hlinkClick r:id="rId3"/>
            </a:endParaRPr>
          </a:p>
          <a:p>
            <a:pPr marL="0" marR="0" lvl="0" indent="0" algn="ctr" rtl="0">
              <a:lnSpc>
                <a:spcPct val="100000"/>
              </a:lnSpc>
              <a:spcBef>
                <a:spcPts val="600"/>
              </a:spcBef>
              <a:spcAft>
                <a:spcPts val="0"/>
              </a:spcAft>
              <a:buClr>
                <a:srgbClr val="000000"/>
              </a:buClr>
              <a:buSzPts val="3500"/>
              <a:buFont typeface="Arial"/>
              <a:buNone/>
            </a:pPr>
            <a:r>
              <a:rPr lang="en-US" sz="3500" b="0" i="0" u="none" strike="noStrike" cap="none">
                <a:solidFill>
                  <a:srgbClr val="000000"/>
                </a:solidFill>
                <a:latin typeface="Times New Roman"/>
                <a:ea typeface="Times New Roman"/>
                <a:cs typeface="Times New Roman"/>
                <a:sym typeface="Times New Roman"/>
              </a:rPr>
              <a:t>(949) 559-9800</a:t>
            </a:r>
            <a:endParaRPr/>
          </a:p>
        </p:txBody>
      </p:sp>
      <p:pic>
        <p:nvPicPr>
          <p:cNvPr id="252" name="Shape 252"/>
          <p:cNvPicPr preferRelativeResize="0"/>
          <p:nvPr/>
        </p:nvPicPr>
        <p:blipFill>
          <a:blip r:embed="rId4">
            <a:alphaModFix/>
          </a:blip>
          <a:stretch>
            <a:fillRect/>
          </a:stretch>
        </p:blipFill>
        <p:spPr>
          <a:xfrm>
            <a:off x="1714500" y="482550"/>
            <a:ext cx="5715000" cy="1771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Shape 74" descr="slide1Background.jpg"/>
          <p:cNvPicPr preferRelativeResize="0"/>
          <p:nvPr/>
        </p:nvPicPr>
        <p:blipFill rotWithShape="1">
          <a:blip r:embed="rId3">
            <a:alphaModFix/>
          </a:blip>
          <a:srcRect/>
          <a:stretch/>
        </p:blipFill>
        <p:spPr>
          <a:xfrm>
            <a:off x="16251" y="0"/>
            <a:ext cx="8937214" cy="6633134"/>
          </a:xfrm>
          <a:prstGeom prst="rect">
            <a:avLst/>
          </a:prstGeom>
          <a:noFill/>
          <a:ln>
            <a:noFill/>
          </a:ln>
        </p:spPr>
      </p:pic>
      <p:sp>
        <p:nvSpPr>
          <p:cNvPr id="75" name="Shape 75"/>
          <p:cNvSpPr txBox="1">
            <a:spLocks noGrp="1"/>
          </p:cNvSpPr>
          <p:nvPr>
            <p:ph type="title"/>
          </p:nvPr>
        </p:nvSpPr>
        <p:spPr>
          <a:xfrm>
            <a:off x="457200" y="1900238"/>
            <a:ext cx="8229600" cy="1143001"/>
          </a:xfrm>
          <a:prstGeom prst="rect">
            <a:avLst/>
          </a:prstGeom>
          <a:noFill/>
          <a:ln>
            <a:noFill/>
          </a:ln>
        </p:spPr>
        <p:txBody>
          <a:bodyPr spcFirstLastPara="1" wrap="square" lIns="45675" tIns="45675" rIns="45675" bIns="45675" anchor="ctr" anchorCtr="0">
            <a:noAutofit/>
          </a:bodyPr>
          <a:lstStyle/>
          <a:p>
            <a:pPr marL="279400" marR="0" lvl="0" indent="-279400" algn="ctr" rtl="0">
              <a:lnSpc>
                <a:spcPct val="100000"/>
              </a:lnSpc>
              <a:spcBef>
                <a:spcPts val="0"/>
              </a:spcBef>
              <a:spcAft>
                <a:spcPts val="0"/>
              </a:spcAft>
              <a:buClr>
                <a:srgbClr val="000000"/>
              </a:buClr>
              <a:buSzPts val="4400"/>
              <a:buFont typeface="Times New Roman"/>
              <a:buNone/>
            </a:pPr>
            <a:r>
              <a:rPr lang="en-US" sz="4400" b="0" i="0" u="none" strike="noStrike" cap="none">
                <a:solidFill>
                  <a:srgbClr val="000000"/>
                </a:solidFill>
                <a:latin typeface="Times New Roman"/>
                <a:ea typeface="Times New Roman"/>
                <a:cs typeface="Times New Roman"/>
                <a:sym typeface="Times New Roman"/>
              </a:rPr>
              <a:t>About NAWRB (cont.)</a:t>
            </a:r>
            <a:endParaRPr/>
          </a:p>
        </p:txBody>
      </p:sp>
      <p:sp>
        <p:nvSpPr>
          <p:cNvPr id="76" name="Shape 76"/>
          <p:cNvSpPr txBox="1">
            <a:spLocks noGrp="1"/>
          </p:cNvSpPr>
          <p:nvPr>
            <p:ph type="body" idx="1"/>
          </p:nvPr>
        </p:nvSpPr>
        <p:spPr>
          <a:xfrm>
            <a:off x="2968773" y="4068762"/>
            <a:ext cx="5667227" cy="2341762"/>
          </a:xfrm>
          <a:prstGeom prst="rect">
            <a:avLst/>
          </a:prstGeom>
          <a:noFill/>
          <a:ln>
            <a:noFill/>
          </a:ln>
        </p:spPr>
        <p:txBody>
          <a:bodyPr spcFirstLastPara="1" wrap="square" lIns="45675" tIns="45675" rIns="45675" bIns="45675" anchor="t" anchorCtr="0">
            <a:noAutofit/>
          </a:bodyPr>
          <a:lstStyle/>
          <a:p>
            <a:pPr marL="516898" marR="0" lvl="0" indent="-516898" algn="l" rtl="0">
              <a:lnSpc>
                <a:spcPct val="100000"/>
              </a:lnSpc>
              <a:spcBef>
                <a:spcPts val="0"/>
              </a:spcBef>
              <a:spcAft>
                <a:spcPts val="0"/>
              </a:spcAft>
              <a:buClr>
                <a:srgbClr val="000000"/>
              </a:buClr>
              <a:buSzPts val="2100"/>
              <a:buFont typeface="Arial"/>
              <a:buNone/>
            </a:pPr>
            <a:r>
              <a:rPr lang="en-US" sz="2100" b="0" i="0" u="none" strike="noStrike" cap="none">
                <a:solidFill>
                  <a:srgbClr val="000000"/>
                </a:solidFill>
                <a:latin typeface="Times New Roman"/>
                <a:ea typeface="Times New Roman"/>
                <a:cs typeface="Times New Roman"/>
                <a:sym typeface="Times New Roman"/>
              </a:rPr>
              <a:t>	Desirée Patno, NAWRB CEO &amp; President, has been named the </a:t>
            </a:r>
            <a:r>
              <a:rPr lang="en-US" sz="2100" b="0" i="1" u="none" strike="noStrike" cap="none">
                <a:solidFill>
                  <a:srgbClr val="000000"/>
                </a:solidFill>
                <a:latin typeface="Times New Roman"/>
                <a:ea typeface="Times New Roman"/>
                <a:cs typeface="Times New Roman"/>
                <a:sym typeface="Times New Roman"/>
              </a:rPr>
              <a:t>highest-ranking woman and 4th Overall Top Real Estate Influencer to Follow by Entrepreneur.com </a:t>
            </a:r>
            <a:r>
              <a:rPr lang="en-US" sz="2100" b="0" i="0" u="none" strike="noStrike" cap="none">
                <a:solidFill>
                  <a:srgbClr val="000000"/>
                </a:solidFill>
                <a:latin typeface="Times New Roman"/>
                <a:ea typeface="Times New Roman"/>
                <a:cs typeface="Times New Roman"/>
                <a:sym typeface="Times New Roman"/>
              </a:rPr>
              <a:t>in 2017, and was selected as the </a:t>
            </a:r>
            <a:r>
              <a:rPr lang="en-US" sz="2100" b="0" i="1" u="none" strike="noStrike" cap="none">
                <a:solidFill>
                  <a:srgbClr val="000000"/>
                </a:solidFill>
                <a:latin typeface="Times New Roman"/>
                <a:ea typeface="Times New Roman"/>
                <a:cs typeface="Times New Roman"/>
                <a:sym typeface="Times New Roman"/>
              </a:rPr>
              <a:t>2016 Small Business Administration’s (SBA) Women in Business Champion of the Year. </a:t>
            </a:r>
            <a:endParaRPr/>
          </a:p>
        </p:txBody>
      </p:sp>
      <p:pic>
        <p:nvPicPr>
          <p:cNvPr id="77" name="Shape 77" descr="DPESquare_headshot.jpg"/>
          <p:cNvPicPr preferRelativeResize="0"/>
          <p:nvPr/>
        </p:nvPicPr>
        <p:blipFill rotWithShape="1">
          <a:blip r:embed="rId4">
            <a:alphaModFix/>
          </a:blip>
          <a:srcRect/>
          <a:stretch/>
        </p:blipFill>
        <p:spPr>
          <a:xfrm>
            <a:off x="764390" y="4112384"/>
            <a:ext cx="2220653" cy="2128615"/>
          </a:xfrm>
          <a:prstGeom prst="rect">
            <a:avLst/>
          </a:prstGeom>
          <a:noFill/>
          <a:ln>
            <a:noFill/>
          </a:ln>
        </p:spPr>
      </p:pic>
      <p:sp>
        <p:nvSpPr>
          <p:cNvPr id="78" name="Shape 78"/>
          <p:cNvSpPr txBox="1"/>
          <p:nvPr/>
        </p:nvSpPr>
        <p:spPr>
          <a:xfrm>
            <a:off x="582598" y="2912694"/>
            <a:ext cx="7978804" cy="1200329"/>
          </a:xfrm>
          <a:prstGeom prst="rect">
            <a:avLst/>
          </a:prstGeom>
          <a:noFill/>
          <a:ln>
            <a:noFill/>
          </a:ln>
        </p:spPr>
        <p:txBody>
          <a:bodyPr spcFirstLastPara="1" wrap="square" lIns="45700" tIns="45700" rIns="45700" bIns="45700" anchor="t" anchorCtr="0">
            <a:noAutofit/>
          </a:bodyPr>
          <a:lstStyle/>
          <a:p>
            <a:pPr marL="516898" marR="0" lvl="0" indent="-516898"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NAWRB has spoken at the 2017 International Conference on Gender and Sustainability (ICOGAS) on the margins of the 72nd United Nations Assembly, 2017 mPowering You: MBA's Summit on Women in Real Estate Finance and 2016 MBA’s Diversity and Inclusion.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Shape 83" descr="slide1homeowner.jpg"/>
          <p:cNvPicPr preferRelativeResize="0"/>
          <p:nvPr/>
        </p:nvPicPr>
        <p:blipFill rotWithShape="1">
          <a:blip r:embed="rId3">
            <a:alphaModFix/>
          </a:blip>
          <a:srcRect/>
          <a:stretch/>
        </p:blipFill>
        <p:spPr>
          <a:xfrm>
            <a:off x="16251" y="0"/>
            <a:ext cx="8937214" cy="6633134"/>
          </a:xfrm>
          <a:prstGeom prst="rect">
            <a:avLst/>
          </a:prstGeom>
          <a:noFill/>
          <a:ln>
            <a:noFill/>
          </a:ln>
        </p:spPr>
      </p:pic>
      <p:sp>
        <p:nvSpPr>
          <p:cNvPr id="84" name="Shape 84"/>
          <p:cNvSpPr txBox="1">
            <a:spLocks noGrp="1"/>
          </p:cNvSpPr>
          <p:nvPr>
            <p:ph type="title"/>
          </p:nvPr>
        </p:nvSpPr>
        <p:spPr>
          <a:xfrm>
            <a:off x="241300" y="2005938"/>
            <a:ext cx="8229600" cy="1143000"/>
          </a:xfrm>
          <a:prstGeom prst="rect">
            <a:avLst/>
          </a:prstGeom>
          <a:noFill/>
          <a:ln>
            <a:noFill/>
          </a:ln>
        </p:spPr>
        <p:txBody>
          <a:bodyPr spcFirstLastPara="1" wrap="square" lIns="45675" tIns="45675" rIns="45675" bIns="45675" anchor="ctr" anchorCtr="0">
            <a:noAutofit/>
          </a:bodyPr>
          <a:lstStyle/>
          <a:p>
            <a:pPr marL="279400" marR="0" lvl="0" indent="-279400" algn="ctr" rtl="0">
              <a:lnSpc>
                <a:spcPct val="100000"/>
              </a:lnSpc>
              <a:spcBef>
                <a:spcPts val="0"/>
              </a:spcBef>
              <a:spcAft>
                <a:spcPts val="0"/>
              </a:spcAft>
              <a:buClr>
                <a:srgbClr val="000000"/>
              </a:buClr>
              <a:buSzPts val="4400"/>
              <a:buFont typeface="Times New Roman"/>
              <a:buNone/>
            </a:pPr>
            <a:r>
              <a:rPr lang="en-US">
                <a:latin typeface="Times New Roman"/>
                <a:ea typeface="Times New Roman"/>
                <a:cs typeface="Times New Roman"/>
                <a:sym typeface="Times New Roman"/>
              </a:rPr>
              <a:t>Introduction</a:t>
            </a:r>
            <a:endParaRPr/>
          </a:p>
        </p:txBody>
      </p:sp>
      <p:sp>
        <p:nvSpPr>
          <p:cNvPr id="85" name="Shape 85"/>
          <p:cNvSpPr txBox="1">
            <a:spLocks noGrp="1"/>
          </p:cNvSpPr>
          <p:nvPr>
            <p:ph type="body" idx="1"/>
          </p:nvPr>
        </p:nvSpPr>
        <p:spPr>
          <a:xfrm>
            <a:off x="457188" y="3076200"/>
            <a:ext cx="8229600" cy="2751000"/>
          </a:xfrm>
          <a:prstGeom prst="rect">
            <a:avLst/>
          </a:prstGeom>
          <a:noFill/>
          <a:ln>
            <a:noFill/>
          </a:ln>
        </p:spPr>
        <p:txBody>
          <a:bodyPr spcFirstLastPara="1" wrap="square" lIns="45675" tIns="45675" rIns="45675" bIns="45675" anchor="t" anchorCtr="0">
            <a:noAutofit/>
          </a:bodyPr>
          <a:lstStyle/>
          <a:p>
            <a:pPr marL="195578" lvl="0" indent="-195578" rtl="0">
              <a:spcBef>
                <a:spcPts val="0"/>
              </a:spcBef>
              <a:spcAft>
                <a:spcPts val="0"/>
              </a:spcAft>
              <a:buClr>
                <a:schemeClr val="dk1"/>
              </a:buClr>
              <a:buSzPts val="2772"/>
              <a:buFont typeface="Times New Roman"/>
              <a:buNone/>
            </a:pPr>
            <a:r>
              <a:rPr lang="en-US" sz="2400">
                <a:solidFill>
                  <a:schemeClr val="dk1"/>
                </a:solidFill>
                <a:latin typeface="Times New Roman"/>
                <a:ea typeface="Times New Roman"/>
                <a:cs typeface="Times New Roman"/>
                <a:sym typeface="Times New Roman"/>
              </a:rPr>
              <a:t>Women’s Gender Equality &amp; Economic Sustainability</a:t>
            </a:r>
            <a:endParaRPr sz="2400">
              <a:solidFill>
                <a:schemeClr val="dk1"/>
              </a:solidFill>
            </a:endParaRPr>
          </a:p>
          <a:p>
            <a:pPr marL="441515" lvl="0" indent="-441515" rtl="0">
              <a:lnSpc>
                <a:spcPct val="90000"/>
              </a:lnSpc>
              <a:spcBef>
                <a:spcPts val="0"/>
              </a:spcBef>
              <a:spcAft>
                <a:spcPts val="0"/>
              </a:spcAft>
              <a:buClr>
                <a:schemeClr val="dk1"/>
              </a:buClr>
              <a:buSzPts val="3200"/>
              <a:buFont typeface="Arial"/>
              <a:buNone/>
            </a:pPr>
            <a:endParaRPr sz="1800">
              <a:solidFill>
                <a:schemeClr val="dk1"/>
              </a:solidFill>
            </a:endParaRPr>
          </a:p>
          <a:p>
            <a:pPr marL="291465" lvl="0" indent="-278765" rtl="0">
              <a:lnSpc>
                <a:spcPct val="90000"/>
              </a:lnSpc>
              <a:spcBef>
                <a:spcPts val="300"/>
              </a:spcBef>
              <a:spcAft>
                <a:spcPts val="0"/>
              </a:spcAft>
              <a:buClr>
                <a:schemeClr val="dk1"/>
              </a:buClr>
              <a:buSzPts val="1800"/>
              <a:buChar char="•"/>
            </a:pPr>
            <a:r>
              <a:rPr lang="en-US" sz="1800">
                <a:solidFill>
                  <a:schemeClr val="dk1"/>
                </a:solidFill>
                <a:latin typeface="Times New Roman"/>
                <a:ea typeface="Times New Roman"/>
                <a:cs typeface="Times New Roman"/>
                <a:sym typeface="Times New Roman"/>
              </a:rPr>
              <a:t>The global gender inequalities of present day are alarming, and while these imbalances may differ from country to country, they are products of pervasive gender gaps systematically holding back women and girls.</a:t>
            </a:r>
            <a:endParaRPr>
              <a:solidFill>
                <a:schemeClr val="dk1"/>
              </a:solidFill>
            </a:endParaRPr>
          </a:p>
          <a:p>
            <a:pPr marL="291465" lvl="0" indent="-291465" rtl="0">
              <a:lnSpc>
                <a:spcPct val="90000"/>
              </a:lnSpc>
              <a:spcBef>
                <a:spcPts val="300"/>
              </a:spcBef>
              <a:spcAft>
                <a:spcPts val="0"/>
              </a:spcAft>
              <a:buClr>
                <a:schemeClr val="dk1"/>
              </a:buClr>
              <a:buSzPts val="3149"/>
              <a:buFont typeface="Arial"/>
              <a:buNone/>
            </a:pPr>
            <a:endParaRPr sz="1800" b="1">
              <a:solidFill>
                <a:schemeClr val="dk1"/>
              </a:solidFill>
            </a:endParaRPr>
          </a:p>
          <a:p>
            <a:pPr marL="291465" lvl="0" indent="-278765" rtl="0">
              <a:lnSpc>
                <a:spcPct val="90000"/>
              </a:lnSpc>
              <a:spcBef>
                <a:spcPts val="300"/>
              </a:spcBef>
              <a:spcAft>
                <a:spcPts val="0"/>
              </a:spcAft>
              <a:buClr>
                <a:schemeClr val="dk1"/>
              </a:buClr>
              <a:buSzPts val="1800"/>
              <a:buChar char="•"/>
            </a:pPr>
            <a:r>
              <a:rPr lang="en-US" sz="1800">
                <a:solidFill>
                  <a:schemeClr val="dk1"/>
                </a:solidFill>
                <a:latin typeface="Times New Roman"/>
                <a:ea typeface="Times New Roman"/>
                <a:cs typeface="Times New Roman"/>
                <a:sym typeface="Times New Roman"/>
              </a:rPr>
              <a:t>Globally, </a:t>
            </a:r>
            <a:r>
              <a:rPr lang="en-US" sz="1800" b="1">
                <a:solidFill>
                  <a:schemeClr val="dk1"/>
                </a:solidFill>
                <a:latin typeface="Times New Roman"/>
                <a:ea typeface="Times New Roman"/>
                <a:cs typeface="Times New Roman"/>
                <a:sym typeface="Times New Roman"/>
              </a:rPr>
              <a:t>130 million girls</a:t>
            </a:r>
            <a:r>
              <a:rPr lang="en-US" sz="1800">
                <a:solidFill>
                  <a:schemeClr val="dk1"/>
                </a:solidFill>
                <a:latin typeface="Times New Roman"/>
                <a:ea typeface="Times New Roman"/>
                <a:cs typeface="Times New Roman"/>
                <a:sym typeface="Times New Roman"/>
              </a:rPr>
              <a:t> are out of school, </a:t>
            </a:r>
            <a:r>
              <a:rPr lang="en-US" sz="1800" b="1">
                <a:solidFill>
                  <a:schemeClr val="dk1"/>
                </a:solidFill>
                <a:latin typeface="Times New Roman"/>
                <a:ea typeface="Times New Roman"/>
                <a:cs typeface="Times New Roman"/>
                <a:sym typeface="Times New Roman"/>
              </a:rPr>
              <a:t>35 percent of women</a:t>
            </a:r>
            <a:r>
              <a:rPr lang="en-US" sz="1800">
                <a:solidFill>
                  <a:schemeClr val="dk1"/>
                </a:solidFill>
                <a:latin typeface="Times New Roman"/>
                <a:ea typeface="Times New Roman"/>
                <a:cs typeface="Times New Roman"/>
                <a:sym typeface="Times New Roman"/>
              </a:rPr>
              <a:t> have been victims of physical or sexual violence and in low- and middle-income countries, </a:t>
            </a:r>
            <a:r>
              <a:rPr lang="en-US" sz="1800" b="1">
                <a:solidFill>
                  <a:schemeClr val="dk1"/>
                </a:solidFill>
                <a:latin typeface="Times New Roman"/>
                <a:ea typeface="Times New Roman"/>
                <a:cs typeface="Times New Roman"/>
                <a:sym typeface="Times New Roman"/>
              </a:rPr>
              <a:t>40 percent of girls </a:t>
            </a:r>
            <a:r>
              <a:rPr lang="en-US" sz="1800">
                <a:solidFill>
                  <a:schemeClr val="dk1"/>
                </a:solidFill>
                <a:latin typeface="Times New Roman"/>
                <a:ea typeface="Times New Roman"/>
                <a:cs typeface="Times New Roman"/>
                <a:sym typeface="Times New Roman"/>
              </a:rPr>
              <a:t>are married before they turn 18.</a:t>
            </a:r>
            <a:endParaRPr sz="1800">
              <a:solidFill>
                <a:schemeClr val="dk1"/>
              </a:solidFill>
              <a:latin typeface="Times New Roman"/>
              <a:ea typeface="Times New Roman"/>
              <a:cs typeface="Times New Roman"/>
              <a:sym typeface="Times New Roman"/>
            </a:endParaRPr>
          </a:p>
          <a:p>
            <a:pPr marL="0" lvl="0" indent="0" rtl="0">
              <a:lnSpc>
                <a:spcPct val="90000"/>
              </a:lnSpc>
              <a:spcBef>
                <a:spcPts val="30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Source: ICOGAS 2017</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Shape 90" descr="slide1Background.jpg"/>
          <p:cNvPicPr preferRelativeResize="0"/>
          <p:nvPr/>
        </p:nvPicPr>
        <p:blipFill rotWithShape="1">
          <a:blip r:embed="rId3">
            <a:alphaModFix/>
          </a:blip>
          <a:srcRect/>
          <a:stretch/>
        </p:blipFill>
        <p:spPr>
          <a:xfrm>
            <a:off x="16251" y="0"/>
            <a:ext cx="8937214" cy="6633134"/>
          </a:xfrm>
          <a:prstGeom prst="rect">
            <a:avLst/>
          </a:prstGeom>
          <a:noFill/>
          <a:ln>
            <a:noFill/>
          </a:ln>
        </p:spPr>
      </p:pic>
      <p:sp>
        <p:nvSpPr>
          <p:cNvPr id="91" name="Shape 91"/>
          <p:cNvSpPr txBox="1">
            <a:spLocks noGrp="1"/>
          </p:cNvSpPr>
          <p:nvPr>
            <p:ph type="title"/>
          </p:nvPr>
        </p:nvSpPr>
        <p:spPr>
          <a:xfrm>
            <a:off x="469900" y="1048494"/>
            <a:ext cx="3291000" cy="521400"/>
          </a:xfrm>
          <a:prstGeom prst="rect">
            <a:avLst/>
          </a:prstGeom>
          <a:noFill/>
          <a:ln>
            <a:noFill/>
          </a:ln>
        </p:spPr>
        <p:txBody>
          <a:bodyPr spcFirstLastPara="1" wrap="square" lIns="45675" tIns="45675" rIns="45675" bIns="45675" anchor="ctr" anchorCtr="0">
            <a:noAutofit/>
          </a:bodyPr>
          <a:lstStyle/>
          <a:p>
            <a:pPr marL="195578" marR="0" lvl="0" indent="-195578" algn="ctr" rtl="0">
              <a:lnSpc>
                <a:spcPct val="100000"/>
              </a:lnSpc>
              <a:spcBef>
                <a:spcPts val="0"/>
              </a:spcBef>
              <a:spcAft>
                <a:spcPts val="0"/>
              </a:spcAft>
              <a:buClr>
                <a:srgbClr val="000000"/>
              </a:buClr>
              <a:buSzPts val="2772"/>
              <a:buFont typeface="Times New Roman"/>
              <a:buNone/>
            </a:pPr>
            <a:endParaRPr/>
          </a:p>
        </p:txBody>
      </p:sp>
      <p:sp>
        <p:nvSpPr>
          <p:cNvPr id="92" name="Shape 92"/>
          <p:cNvSpPr txBox="1">
            <a:spLocks noGrp="1"/>
          </p:cNvSpPr>
          <p:nvPr>
            <p:ph type="body" idx="1"/>
          </p:nvPr>
        </p:nvSpPr>
        <p:spPr>
          <a:xfrm>
            <a:off x="457200" y="2282477"/>
            <a:ext cx="8229600" cy="3964800"/>
          </a:xfrm>
          <a:prstGeom prst="rect">
            <a:avLst/>
          </a:prstGeom>
          <a:noFill/>
          <a:ln>
            <a:noFill/>
          </a:ln>
        </p:spPr>
        <p:txBody>
          <a:bodyPr spcFirstLastPara="1" wrap="square" lIns="45675" tIns="45675" rIns="45675" bIns="45675" anchor="t" anchorCtr="0">
            <a:noAutofit/>
          </a:bodyPr>
          <a:lstStyle/>
          <a:p>
            <a:pPr marL="195578" lvl="0" indent="-195578" algn="l" rtl="0">
              <a:spcBef>
                <a:spcPts val="0"/>
              </a:spcBef>
              <a:spcAft>
                <a:spcPts val="0"/>
              </a:spcAft>
              <a:buClr>
                <a:schemeClr val="dk1"/>
              </a:buClr>
              <a:buSzPts val="2772"/>
              <a:buFont typeface="Times New Roman"/>
              <a:buNone/>
            </a:pPr>
            <a:r>
              <a:rPr lang="en-US" sz="2400" b="1">
                <a:solidFill>
                  <a:schemeClr val="dk1"/>
                </a:solidFill>
                <a:latin typeface="Times New Roman"/>
                <a:ea typeface="Times New Roman"/>
                <a:cs typeface="Times New Roman"/>
                <a:sym typeface="Times New Roman"/>
              </a:rPr>
              <a:t>Domestic Violence &amp; Gender Wage Gap</a:t>
            </a:r>
            <a:endParaRPr sz="2400" b="1"/>
          </a:p>
          <a:p>
            <a:pPr marL="441515" marR="0" lvl="0" indent="-441515" algn="l" rtl="0">
              <a:lnSpc>
                <a:spcPct val="90000"/>
              </a:lnSpc>
              <a:spcBef>
                <a:spcPts val="0"/>
              </a:spcBef>
              <a:spcAft>
                <a:spcPts val="0"/>
              </a:spcAft>
              <a:buClr>
                <a:srgbClr val="000000"/>
              </a:buClr>
              <a:buSzPts val="3200"/>
              <a:buFont typeface="Arial"/>
              <a:buNone/>
            </a:pPr>
            <a:endParaRPr sz="1800" b="0" i="0" u="none" strike="noStrike" cap="none">
              <a:solidFill>
                <a:srgbClr val="000000"/>
              </a:solidFill>
              <a:latin typeface="Calibri"/>
              <a:ea typeface="Calibri"/>
              <a:cs typeface="Calibri"/>
              <a:sym typeface="Calibri"/>
            </a:endParaRPr>
          </a:p>
          <a:p>
            <a:pPr marL="291465" marR="0" lvl="0" indent="-278765" algn="l" rtl="0">
              <a:lnSpc>
                <a:spcPct val="90000"/>
              </a:lnSpc>
              <a:spcBef>
                <a:spcPts val="300"/>
              </a:spcBef>
              <a:spcAft>
                <a:spcPts val="0"/>
              </a:spcAft>
              <a:buClr>
                <a:srgbClr val="000000"/>
              </a:buClr>
              <a:buSzPts val="1800"/>
              <a:buFont typeface="Arial"/>
              <a:buChar char="•"/>
            </a:pPr>
            <a:r>
              <a:rPr lang="en-US" sz="1800"/>
              <a:t>In the U.S., a country that is arguably well ahead of others in gender equality, women continue enduring an insidious </a:t>
            </a:r>
            <a:r>
              <a:rPr lang="en-US" sz="1800" b="1"/>
              <a:t>25 percent gender wage gap </a:t>
            </a:r>
            <a:r>
              <a:rPr lang="en-US" sz="1800"/>
              <a:t>and </a:t>
            </a:r>
            <a:r>
              <a:rPr lang="en-US" sz="1800" b="1"/>
              <a:t>violence against women</a:t>
            </a:r>
            <a:r>
              <a:rPr lang="en-US" sz="1800"/>
              <a:t> is a menacing phenomenon</a:t>
            </a:r>
            <a:endParaRPr sz="1800"/>
          </a:p>
          <a:p>
            <a:pPr marL="291465" marR="0" lvl="0" indent="-291465" algn="l" rtl="0">
              <a:lnSpc>
                <a:spcPct val="90000"/>
              </a:lnSpc>
              <a:spcBef>
                <a:spcPts val="300"/>
              </a:spcBef>
              <a:spcAft>
                <a:spcPts val="0"/>
              </a:spcAft>
              <a:buClr>
                <a:srgbClr val="000000"/>
              </a:buClr>
              <a:buSzPts val="3149"/>
              <a:buFont typeface="Arial"/>
              <a:buNone/>
            </a:pPr>
            <a:endParaRPr sz="1800" b="1" i="0" u="none" strike="noStrike" cap="none">
              <a:solidFill>
                <a:srgbClr val="000000"/>
              </a:solidFill>
              <a:latin typeface="Calibri"/>
              <a:ea typeface="Calibri"/>
              <a:cs typeface="Calibri"/>
              <a:sym typeface="Calibri"/>
            </a:endParaRPr>
          </a:p>
          <a:p>
            <a:pPr marL="291465" marR="0" lvl="0" indent="-278765" algn="l" rtl="0">
              <a:lnSpc>
                <a:spcPct val="90000"/>
              </a:lnSpc>
              <a:spcBef>
                <a:spcPts val="300"/>
              </a:spcBef>
              <a:spcAft>
                <a:spcPts val="0"/>
              </a:spcAft>
              <a:buClr>
                <a:srgbClr val="000000"/>
              </a:buClr>
              <a:buSzPts val="1800"/>
              <a:buFont typeface="Arial"/>
              <a:buChar char="•"/>
            </a:pPr>
            <a:r>
              <a:rPr lang="en-US" sz="1800">
                <a:latin typeface="Times New Roman"/>
                <a:ea typeface="Times New Roman"/>
                <a:cs typeface="Times New Roman"/>
                <a:sym typeface="Times New Roman"/>
              </a:rPr>
              <a:t>The National Coalition Against Domestic Violence (NCADV) reports </a:t>
            </a:r>
            <a:endParaRPr sz="1800">
              <a:latin typeface="Times New Roman"/>
              <a:ea typeface="Times New Roman"/>
              <a:cs typeface="Times New Roman"/>
              <a:sym typeface="Times New Roman"/>
            </a:endParaRPr>
          </a:p>
          <a:p>
            <a:pPr marL="1143000" marR="0" lvl="1" indent="-38100" algn="l" rtl="0">
              <a:lnSpc>
                <a:spcPct val="90000"/>
              </a:lnSpc>
              <a:spcBef>
                <a:spcPts val="300"/>
              </a:spcBef>
              <a:spcAft>
                <a:spcPts val="0"/>
              </a:spcAft>
              <a:buClr>
                <a:srgbClr val="000000"/>
              </a:buClr>
              <a:buSzPts val="1800"/>
              <a:buFont typeface="Arial"/>
              <a:buChar char="–"/>
            </a:pPr>
            <a:r>
              <a:rPr lang="en-US" sz="1800">
                <a:latin typeface="Times New Roman"/>
                <a:ea typeface="Times New Roman"/>
                <a:cs typeface="Times New Roman"/>
                <a:sym typeface="Times New Roman"/>
              </a:rPr>
              <a:t>Victims of intimate partner violence lose </a:t>
            </a:r>
            <a:r>
              <a:rPr lang="en-US" sz="1800" b="1">
                <a:latin typeface="Times New Roman"/>
                <a:ea typeface="Times New Roman"/>
                <a:cs typeface="Times New Roman"/>
                <a:sym typeface="Times New Roman"/>
              </a:rPr>
              <a:t>8 million days of paid work</a:t>
            </a:r>
            <a:r>
              <a:rPr lang="en-US" sz="1800">
                <a:latin typeface="Times New Roman"/>
                <a:ea typeface="Times New Roman"/>
                <a:cs typeface="Times New Roman"/>
                <a:sym typeface="Times New Roman"/>
              </a:rPr>
              <a:t> every year in the U.S.—the equivalent of </a:t>
            </a:r>
            <a:r>
              <a:rPr lang="en-US" sz="1800" b="1">
                <a:latin typeface="Times New Roman"/>
                <a:ea typeface="Times New Roman"/>
                <a:cs typeface="Times New Roman"/>
                <a:sym typeface="Times New Roman"/>
              </a:rPr>
              <a:t>32,000 full-time jobs</a:t>
            </a:r>
            <a:endParaRPr sz="1800" b="1">
              <a:latin typeface="Times New Roman"/>
              <a:ea typeface="Times New Roman"/>
              <a:cs typeface="Times New Roman"/>
              <a:sym typeface="Times New Roman"/>
            </a:endParaRPr>
          </a:p>
          <a:p>
            <a:pPr marL="1143000" marR="0" lvl="1" indent="-38100" algn="l" rtl="0">
              <a:lnSpc>
                <a:spcPct val="90000"/>
              </a:lnSpc>
              <a:spcBef>
                <a:spcPts val="300"/>
              </a:spcBef>
              <a:spcAft>
                <a:spcPts val="0"/>
              </a:spcAft>
              <a:buClr>
                <a:srgbClr val="000000"/>
              </a:buClr>
              <a:buSzPts val="1800"/>
              <a:buFont typeface="Arial"/>
              <a:buChar char="–"/>
            </a:pPr>
            <a:r>
              <a:rPr lang="en-US" sz="1800">
                <a:latin typeface="Times New Roman"/>
                <a:ea typeface="Times New Roman"/>
                <a:cs typeface="Times New Roman"/>
                <a:sym typeface="Times New Roman"/>
              </a:rPr>
              <a:t> Intimate partner violence costs the American economy between</a:t>
            </a:r>
            <a:r>
              <a:rPr lang="en-US" sz="1800" b="1">
                <a:latin typeface="Times New Roman"/>
                <a:ea typeface="Times New Roman"/>
                <a:cs typeface="Times New Roman"/>
                <a:sym typeface="Times New Roman"/>
              </a:rPr>
              <a:t> $5.8 billion and $12.6 billion annually.</a:t>
            </a:r>
            <a:endParaRPr sz="1800" b="1">
              <a:latin typeface="Times New Roman"/>
              <a:ea typeface="Times New Roman"/>
              <a:cs typeface="Times New Roman"/>
              <a:sym typeface="Times New Roman"/>
            </a:endParaRPr>
          </a:p>
          <a:p>
            <a:pPr marL="0" marR="0" lvl="0" indent="0" algn="l" rtl="0">
              <a:lnSpc>
                <a:spcPct val="90000"/>
              </a:lnSpc>
              <a:spcBef>
                <a:spcPts val="300"/>
              </a:spcBef>
              <a:spcAft>
                <a:spcPts val="0"/>
              </a:spcAft>
              <a:buNone/>
            </a:pPr>
            <a:endParaRPr sz="1800" b="1">
              <a:latin typeface="Times New Roman"/>
              <a:ea typeface="Times New Roman"/>
              <a:cs typeface="Times New Roman"/>
              <a:sym typeface="Times New Roman"/>
            </a:endParaRPr>
          </a:p>
          <a:p>
            <a:pPr marL="0" marR="0" lvl="0" indent="0" algn="l" rtl="0">
              <a:lnSpc>
                <a:spcPct val="90000"/>
              </a:lnSpc>
              <a:spcBef>
                <a:spcPts val="30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Shape 97" descr="slide1Background.jpg"/>
          <p:cNvPicPr preferRelativeResize="0"/>
          <p:nvPr/>
        </p:nvPicPr>
        <p:blipFill rotWithShape="1">
          <a:blip r:embed="rId3">
            <a:alphaModFix/>
          </a:blip>
          <a:srcRect/>
          <a:stretch/>
        </p:blipFill>
        <p:spPr>
          <a:xfrm>
            <a:off x="16251" y="0"/>
            <a:ext cx="8937214" cy="6633134"/>
          </a:xfrm>
          <a:prstGeom prst="rect">
            <a:avLst/>
          </a:prstGeom>
          <a:noFill/>
          <a:ln>
            <a:noFill/>
          </a:ln>
        </p:spPr>
      </p:pic>
      <p:sp>
        <p:nvSpPr>
          <p:cNvPr id="98" name="Shape 98"/>
          <p:cNvSpPr txBox="1">
            <a:spLocks noGrp="1"/>
          </p:cNvSpPr>
          <p:nvPr>
            <p:ph type="title"/>
          </p:nvPr>
        </p:nvSpPr>
        <p:spPr>
          <a:xfrm>
            <a:off x="469900" y="1048494"/>
            <a:ext cx="3291000" cy="521400"/>
          </a:xfrm>
          <a:prstGeom prst="rect">
            <a:avLst/>
          </a:prstGeom>
          <a:noFill/>
          <a:ln>
            <a:noFill/>
          </a:ln>
        </p:spPr>
        <p:txBody>
          <a:bodyPr spcFirstLastPara="1" wrap="square" lIns="45675" tIns="45675" rIns="45675" bIns="45675" anchor="ctr" anchorCtr="0">
            <a:noAutofit/>
          </a:bodyPr>
          <a:lstStyle/>
          <a:p>
            <a:pPr marL="195578" lvl="0" indent="-195578" algn="l" rtl="0">
              <a:spcBef>
                <a:spcPts val="0"/>
              </a:spcBef>
              <a:spcAft>
                <a:spcPts val="0"/>
              </a:spcAft>
              <a:buClr>
                <a:schemeClr val="dk1"/>
              </a:buClr>
              <a:buSzPts val="2772"/>
              <a:buFont typeface="Times New Roman"/>
              <a:buNone/>
            </a:pPr>
            <a:r>
              <a:rPr lang="en-US" sz="3000">
                <a:solidFill>
                  <a:schemeClr val="dk1"/>
                </a:solidFill>
                <a:latin typeface="Times New Roman"/>
                <a:ea typeface="Times New Roman"/>
                <a:cs typeface="Times New Roman"/>
                <a:sym typeface="Times New Roman"/>
              </a:rPr>
              <a:t>Gender Equality Worldwide</a:t>
            </a:r>
            <a:endParaRPr/>
          </a:p>
        </p:txBody>
      </p:sp>
      <p:sp>
        <p:nvSpPr>
          <p:cNvPr id="99" name="Shape 99"/>
          <p:cNvSpPr txBox="1">
            <a:spLocks noGrp="1"/>
          </p:cNvSpPr>
          <p:nvPr>
            <p:ph type="body" idx="1"/>
          </p:nvPr>
        </p:nvSpPr>
        <p:spPr>
          <a:xfrm>
            <a:off x="457200" y="2024927"/>
            <a:ext cx="8229600" cy="3964800"/>
          </a:xfrm>
          <a:prstGeom prst="rect">
            <a:avLst/>
          </a:prstGeom>
          <a:noFill/>
          <a:ln>
            <a:noFill/>
          </a:ln>
        </p:spPr>
        <p:txBody>
          <a:bodyPr spcFirstLastPara="1" wrap="square" lIns="45675" tIns="45675" rIns="45675" bIns="45675" anchor="t" anchorCtr="0">
            <a:noAutofit/>
          </a:bodyPr>
          <a:lstStyle/>
          <a:p>
            <a:pPr marL="195578" lvl="0" indent="-195578" algn="l" rtl="0">
              <a:spcBef>
                <a:spcPts val="0"/>
              </a:spcBef>
              <a:spcAft>
                <a:spcPts val="0"/>
              </a:spcAft>
              <a:buClr>
                <a:schemeClr val="dk1"/>
              </a:buClr>
              <a:buSzPts val="2772"/>
              <a:buFont typeface="Times New Roman"/>
              <a:buNone/>
            </a:pPr>
            <a:r>
              <a:rPr lang="en-US" sz="2400" b="1">
                <a:solidFill>
                  <a:schemeClr val="dk1"/>
                </a:solidFill>
                <a:latin typeface="Times New Roman"/>
                <a:ea typeface="Times New Roman"/>
                <a:cs typeface="Times New Roman"/>
                <a:sym typeface="Times New Roman"/>
              </a:rPr>
              <a:t>Nordic Countries Lead the Way </a:t>
            </a:r>
            <a:endParaRPr sz="2400" b="1" i="0" u="none" strike="noStrike" cap="none">
              <a:solidFill>
                <a:srgbClr val="000000"/>
              </a:solidFill>
            </a:endParaRPr>
          </a:p>
          <a:p>
            <a:pPr marL="291465" marR="0" lvl="0" indent="-304165" algn="l" rtl="0">
              <a:lnSpc>
                <a:spcPct val="90000"/>
              </a:lnSpc>
              <a:spcBef>
                <a:spcPts val="300"/>
              </a:spcBef>
              <a:spcAft>
                <a:spcPts val="0"/>
              </a:spcAft>
              <a:buClr>
                <a:srgbClr val="000000"/>
              </a:buClr>
              <a:buSzPts val="2200"/>
              <a:buFont typeface="Times New Roman"/>
              <a:buChar char="•"/>
            </a:pPr>
            <a:r>
              <a:rPr lang="en-US" sz="2200">
                <a:latin typeface="Times New Roman"/>
                <a:ea typeface="Times New Roman"/>
                <a:cs typeface="Times New Roman"/>
                <a:sym typeface="Times New Roman"/>
              </a:rPr>
              <a:t>The Nordic countries are scoring highest regarding gender equality in the world, according to the Global Gender Gap Report published by the </a:t>
            </a:r>
            <a:r>
              <a:rPr lang="en-US" sz="2200" i="1">
                <a:latin typeface="Times New Roman"/>
                <a:ea typeface="Times New Roman"/>
                <a:cs typeface="Times New Roman"/>
                <a:sym typeface="Times New Roman"/>
              </a:rPr>
              <a:t>World Economic Forum.</a:t>
            </a:r>
            <a:endParaRPr sz="2200" i="1">
              <a:latin typeface="Times New Roman"/>
              <a:ea typeface="Times New Roman"/>
              <a:cs typeface="Times New Roman"/>
              <a:sym typeface="Times New Roman"/>
            </a:endParaRPr>
          </a:p>
          <a:p>
            <a:pPr marL="291465" marR="0" lvl="0" indent="-304165" algn="l" rtl="0">
              <a:lnSpc>
                <a:spcPct val="90000"/>
              </a:lnSpc>
              <a:spcBef>
                <a:spcPts val="300"/>
              </a:spcBef>
              <a:spcAft>
                <a:spcPts val="0"/>
              </a:spcAft>
              <a:buClr>
                <a:srgbClr val="000000"/>
              </a:buClr>
              <a:buSzPts val="2200"/>
              <a:buFont typeface="Times New Roman"/>
              <a:buChar char="•"/>
            </a:pPr>
            <a:r>
              <a:rPr lang="en-US" sz="2200">
                <a:latin typeface="Times New Roman"/>
                <a:ea typeface="Times New Roman"/>
                <a:cs typeface="Times New Roman"/>
                <a:sym typeface="Times New Roman"/>
              </a:rPr>
              <a:t>Norway was the </a:t>
            </a:r>
            <a:r>
              <a:rPr lang="en-US" sz="2200" b="1">
                <a:latin typeface="Times New Roman"/>
                <a:ea typeface="Times New Roman"/>
                <a:cs typeface="Times New Roman"/>
                <a:sym typeface="Times New Roman"/>
              </a:rPr>
              <a:t>first European country to adopt a gender quota </a:t>
            </a:r>
            <a:r>
              <a:rPr lang="en-US" sz="2200">
                <a:latin typeface="Times New Roman"/>
                <a:ea typeface="Times New Roman"/>
                <a:cs typeface="Times New Roman"/>
                <a:sym typeface="Times New Roman"/>
              </a:rPr>
              <a:t>for hiring female board members in 2004, and other countries followed suit, including Iceland, France, Germany, Italy, Sweden, and the UK.</a:t>
            </a:r>
            <a:endParaRPr sz="2200">
              <a:latin typeface="Times New Roman"/>
              <a:ea typeface="Times New Roman"/>
              <a:cs typeface="Times New Roman"/>
              <a:sym typeface="Times New Roman"/>
            </a:endParaRPr>
          </a:p>
          <a:p>
            <a:pPr marL="291465" marR="0" lvl="0" indent="-304165" algn="l" rtl="0">
              <a:lnSpc>
                <a:spcPct val="90000"/>
              </a:lnSpc>
              <a:spcBef>
                <a:spcPts val="300"/>
              </a:spcBef>
              <a:spcAft>
                <a:spcPts val="0"/>
              </a:spcAft>
              <a:buClr>
                <a:srgbClr val="000000"/>
              </a:buClr>
              <a:buSzPts val="2200"/>
              <a:buFont typeface="Times New Roman"/>
              <a:buChar char="•"/>
            </a:pPr>
            <a:r>
              <a:rPr lang="en-US" sz="2200">
                <a:latin typeface="Times New Roman"/>
                <a:ea typeface="Times New Roman"/>
                <a:cs typeface="Times New Roman"/>
                <a:sym typeface="Times New Roman"/>
              </a:rPr>
              <a:t>As of 2016, only </a:t>
            </a:r>
            <a:r>
              <a:rPr lang="en-US" sz="2200" b="1">
                <a:latin typeface="Times New Roman"/>
                <a:ea typeface="Times New Roman"/>
                <a:cs typeface="Times New Roman"/>
                <a:sym typeface="Times New Roman"/>
              </a:rPr>
              <a:t>Norway and Iceland</a:t>
            </a:r>
            <a:r>
              <a:rPr lang="en-US" sz="2200">
                <a:latin typeface="Times New Roman"/>
                <a:ea typeface="Times New Roman"/>
                <a:cs typeface="Times New Roman"/>
                <a:sym typeface="Times New Roman"/>
              </a:rPr>
              <a:t> had successfully reached their quota. </a:t>
            </a:r>
            <a:endParaRPr sz="2200">
              <a:latin typeface="Times New Roman"/>
              <a:ea typeface="Times New Roman"/>
              <a:cs typeface="Times New Roman"/>
              <a:sym typeface="Times New Roman"/>
            </a:endParaRPr>
          </a:p>
          <a:p>
            <a:pPr marL="0" marR="0" lvl="0" indent="0" algn="l" rtl="0">
              <a:lnSpc>
                <a:spcPct val="90000"/>
              </a:lnSpc>
              <a:spcBef>
                <a:spcPts val="300"/>
              </a:spcBef>
              <a:spcAft>
                <a:spcPts val="0"/>
              </a:spcAft>
              <a:buNone/>
            </a:pPr>
            <a:r>
              <a:rPr lang="en-US" sz="1800">
                <a:latin typeface="Times New Roman"/>
                <a:ea typeface="Times New Roman"/>
                <a:cs typeface="Times New Roman"/>
                <a:sym typeface="Times New Roman"/>
              </a:rPr>
              <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a:r>
            <a:br>
              <a:rPr lang="en-US" sz="1800">
                <a:latin typeface="Times New Roman"/>
                <a:ea typeface="Times New Roman"/>
                <a:cs typeface="Times New Roman"/>
                <a:sym typeface="Times New Roman"/>
              </a:rPr>
            </a:br>
            <a:endParaRPr sz="1800">
              <a:latin typeface="Times New Roman"/>
              <a:ea typeface="Times New Roman"/>
              <a:cs typeface="Times New Roman"/>
              <a:sym typeface="Times New Roman"/>
            </a:endParaRPr>
          </a:p>
          <a:p>
            <a:pPr marL="0" marR="0" lvl="0" indent="0" algn="l" rtl="0">
              <a:lnSpc>
                <a:spcPct val="90000"/>
              </a:lnSpc>
              <a:spcBef>
                <a:spcPts val="300"/>
              </a:spcBef>
              <a:spcAft>
                <a:spcPts val="0"/>
              </a:spcAft>
              <a:buNone/>
            </a:pPr>
            <a:endParaRPr sz="1800" b="1">
              <a:latin typeface="Times New Roman"/>
              <a:ea typeface="Times New Roman"/>
              <a:cs typeface="Times New Roman"/>
              <a:sym typeface="Times New Roman"/>
            </a:endParaRPr>
          </a:p>
          <a:p>
            <a:pPr marL="0" marR="0" lvl="0" indent="0" algn="l" rtl="0">
              <a:lnSpc>
                <a:spcPct val="90000"/>
              </a:lnSpc>
              <a:spcBef>
                <a:spcPts val="30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descr="slide1Background.jpg"/>
          <p:cNvPicPr preferRelativeResize="0"/>
          <p:nvPr/>
        </p:nvPicPr>
        <p:blipFill rotWithShape="1">
          <a:blip r:embed="rId3">
            <a:alphaModFix/>
          </a:blip>
          <a:srcRect/>
          <a:stretch/>
        </p:blipFill>
        <p:spPr>
          <a:xfrm>
            <a:off x="16251" y="0"/>
            <a:ext cx="8937214" cy="6633134"/>
          </a:xfrm>
          <a:prstGeom prst="rect">
            <a:avLst/>
          </a:prstGeom>
          <a:noFill/>
          <a:ln>
            <a:noFill/>
          </a:ln>
        </p:spPr>
      </p:pic>
      <p:sp>
        <p:nvSpPr>
          <p:cNvPr id="105" name="Shape 105"/>
          <p:cNvSpPr txBox="1">
            <a:spLocks noGrp="1"/>
          </p:cNvSpPr>
          <p:nvPr>
            <p:ph type="title"/>
          </p:nvPr>
        </p:nvSpPr>
        <p:spPr>
          <a:xfrm>
            <a:off x="469900" y="1048494"/>
            <a:ext cx="3291000" cy="521400"/>
          </a:xfrm>
          <a:prstGeom prst="rect">
            <a:avLst/>
          </a:prstGeom>
          <a:noFill/>
          <a:ln>
            <a:noFill/>
          </a:ln>
        </p:spPr>
        <p:txBody>
          <a:bodyPr spcFirstLastPara="1" wrap="square" lIns="45675" tIns="45675" rIns="45675" bIns="45675" anchor="ctr" anchorCtr="0">
            <a:noAutofit/>
          </a:bodyPr>
          <a:lstStyle/>
          <a:p>
            <a:pPr marL="195578" lvl="0" indent="-195578" algn="l" rtl="0">
              <a:spcBef>
                <a:spcPts val="0"/>
              </a:spcBef>
              <a:spcAft>
                <a:spcPts val="0"/>
              </a:spcAft>
              <a:buClr>
                <a:schemeClr val="dk1"/>
              </a:buClr>
              <a:buSzPts val="2772"/>
              <a:buFont typeface="Times New Roman"/>
              <a:buNone/>
            </a:pPr>
            <a:r>
              <a:rPr lang="en-US" sz="3000">
                <a:solidFill>
                  <a:schemeClr val="dk1"/>
                </a:solidFill>
                <a:latin typeface="Times New Roman"/>
                <a:ea typeface="Times New Roman"/>
                <a:cs typeface="Times New Roman"/>
                <a:sym typeface="Times New Roman"/>
              </a:rPr>
              <a:t>Gender Equality Worldwide</a:t>
            </a:r>
            <a:endParaRPr/>
          </a:p>
        </p:txBody>
      </p:sp>
      <p:sp>
        <p:nvSpPr>
          <p:cNvPr id="106" name="Shape 106"/>
          <p:cNvSpPr txBox="1">
            <a:spLocks noGrp="1"/>
          </p:cNvSpPr>
          <p:nvPr>
            <p:ph type="body" idx="1"/>
          </p:nvPr>
        </p:nvSpPr>
        <p:spPr>
          <a:xfrm>
            <a:off x="457200" y="2024927"/>
            <a:ext cx="8229600" cy="3964800"/>
          </a:xfrm>
          <a:prstGeom prst="rect">
            <a:avLst/>
          </a:prstGeom>
          <a:noFill/>
          <a:ln>
            <a:noFill/>
          </a:ln>
        </p:spPr>
        <p:txBody>
          <a:bodyPr spcFirstLastPara="1" wrap="square" lIns="45675" tIns="45675" rIns="45675" bIns="45675" anchor="t" anchorCtr="0">
            <a:noAutofit/>
          </a:bodyPr>
          <a:lstStyle/>
          <a:p>
            <a:pPr marL="195578" lvl="0" indent="-195578" algn="l" rtl="0">
              <a:spcBef>
                <a:spcPts val="0"/>
              </a:spcBef>
              <a:spcAft>
                <a:spcPts val="0"/>
              </a:spcAft>
              <a:buClr>
                <a:schemeClr val="dk1"/>
              </a:buClr>
              <a:buSzPts val="2772"/>
              <a:buFont typeface="Times New Roman"/>
              <a:buNone/>
            </a:pPr>
            <a:r>
              <a:rPr lang="en-US" sz="2400" b="1">
                <a:solidFill>
                  <a:schemeClr val="dk1"/>
                </a:solidFill>
                <a:latin typeface="Times New Roman"/>
                <a:ea typeface="Times New Roman"/>
                <a:cs typeface="Times New Roman"/>
                <a:sym typeface="Times New Roman"/>
              </a:rPr>
              <a:t>Nordic Countries Lead the Way </a:t>
            </a:r>
            <a:endParaRPr sz="2400" b="1">
              <a:solidFill>
                <a:schemeClr val="dk1"/>
              </a:solidFill>
              <a:latin typeface="Times New Roman"/>
              <a:ea typeface="Times New Roman"/>
              <a:cs typeface="Times New Roman"/>
              <a:sym typeface="Times New Roman"/>
            </a:endParaRPr>
          </a:p>
          <a:p>
            <a:pPr marL="195578" lvl="0" indent="-195578" algn="l" rtl="0">
              <a:spcBef>
                <a:spcPts val="0"/>
              </a:spcBef>
              <a:spcAft>
                <a:spcPts val="0"/>
              </a:spcAft>
              <a:buClr>
                <a:schemeClr val="dk1"/>
              </a:buClr>
              <a:buSzPts val="2772"/>
              <a:buFont typeface="Times New Roman"/>
              <a:buNone/>
            </a:pPr>
            <a:endParaRPr sz="2400" b="1">
              <a:solidFill>
                <a:schemeClr val="dk1"/>
              </a:solidFill>
              <a:latin typeface="Times New Roman"/>
              <a:ea typeface="Times New Roman"/>
              <a:cs typeface="Times New Roman"/>
              <a:sym typeface="Times New Roman"/>
            </a:endParaRPr>
          </a:p>
          <a:p>
            <a:pPr marL="291465" marR="0" lvl="0" indent="-304165" algn="l" rtl="0">
              <a:lnSpc>
                <a:spcPct val="90000"/>
              </a:lnSpc>
              <a:spcBef>
                <a:spcPts val="300"/>
              </a:spcBef>
              <a:spcAft>
                <a:spcPts val="0"/>
              </a:spcAft>
              <a:buClr>
                <a:srgbClr val="000000"/>
              </a:buClr>
              <a:buSzPts val="2200"/>
              <a:buFont typeface="Arial"/>
              <a:buChar char="•"/>
            </a:pPr>
            <a:r>
              <a:rPr lang="en-US" sz="2200">
                <a:latin typeface="Times New Roman"/>
                <a:ea typeface="Times New Roman"/>
                <a:cs typeface="Times New Roman"/>
                <a:sym typeface="Times New Roman"/>
              </a:rPr>
              <a:t>Australia, Denmark, and the U.S. are among Western-developed countries where neither voluntary goals nor quotas have been set to increase female representation in corporate boards.</a:t>
            </a:r>
            <a:endParaRPr sz="2200">
              <a:latin typeface="Times New Roman"/>
              <a:ea typeface="Times New Roman"/>
              <a:cs typeface="Times New Roman"/>
              <a:sym typeface="Times New Roman"/>
            </a:endParaRPr>
          </a:p>
          <a:p>
            <a:pPr marL="291465" marR="0" lvl="0" indent="-278765" algn="l" rtl="0">
              <a:lnSpc>
                <a:spcPct val="90000"/>
              </a:lnSpc>
              <a:spcBef>
                <a:spcPts val="300"/>
              </a:spcBef>
              <a:spcAft>
                <a:spcPts val="0"/>
              </a:spcAft>
              <a:buClr>
                <a:srgbClr val="000000"/>
              </a:buClr>
              <a:buSzPts val="1800"/>
              <a:buFont typeface="Arial"/>
              <a:buChar char="•"/>
            </a:pPr>
            <a:r>
              <a:rPr lang="en-US" sz="2200">
                <a:latin typeface="Times New Roman"/>
                <a:ea typeface="Times New Roman"/>
                <a:cs typeface="Times New Roman"/>
                <a:sym typeface="Times New Roman"/>
              </a:rPr>
              <a:t>In the U.S., female representation in the boardrooms of the S&amp;P 500—at </a:t>
            </a:r>
            <a:r>
              <a:rPr lang="en-US" sz="2200" b="1">
                <a:latin typeface="Times New Roman"/>
                <a:ea typeface="Times New Roman"/>
                <a:cs typeface="Times New Roman"/>
                <a:sym typeface="Times New Roman"/>
              </a:rPr>
              <a:t>18.7 percent</a:t>
            </a:r>
            <a:r>
              <a:rPr lang="en-US" sz="2200">
                <a:latin typeface="Times New Roman"/>
                <a:ea typeface="Times New Roman"/>
                <a:cs typeface="Times New Roman"/>
                <a:sym typeface="Times New Roman"/>
              </a:rPr>
              <a:t>— has not changed significantly in the last decade, and continues to be lower than most of Europe. </a:t>
            </a:r>
            <a:r>
              <a:rPr lang="en-US" sz="1800">
                <a:latin typeface="Times New Roman"/>
                <a:ea typeface="Times New Roman"/>
                <a:cs typeface="Times New Roman"/>
                <a:sym typeface="Times New Roman"/>
              </a:rPr>
              <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a:r>
            <a:br>
              <a:rPr lang="en-US" sz="1800">
                <a:latin typeface="Times New Roman"/>
                <a:ea typeface="Times New Roman"/>
                <a:cs typeface="Times New Roman"/>
                <a:sym typeface="Times New Roman"/>
              </a:rPr>
            </a:br>
            <a:endParaRPr sz="1800">
              <a:latin typeface="Times New Roman"/>
              <a:ea typeface="Times New Roman"/>
              <a:cs typeface="Times New Roman"/>
              <a:sym typeface="Times New Roman"/>
            </a:endParaRPr>
          </a:p>
          <a:p>
            <a:pPr marL="0" marR="0" lvl="0" indent="0" algn="l" rtl="0">
              <a:lnSpc>
                <a:spcPct val="90000"/>
              </a:lnSpc>
              <a:spcBef>
                <a:spcPts val="300"/>
              </a:spcBef>
              <a:spcAft>
                <a:spcPts val="0"/>
              </a:spcAft>
              <a:buNone/>
            </a:pPr>
            <a:endParaRPr sz="1800" b="1">
              <a:latin typeface="Times New Roman"/>
              <a:ea typeface="Times New Roman"/>
              <a:cs typeface="Times New Roman"/>
              <a:sym typeface="Times New Roman"/>
            </a:endParaRPr>
          </a:p>
          <a:p>
            <a:pPr marL="0" marR="0" lvl="0" indent="0" algn="l" rtl="0">
              <a:lnSpc>
                <a:spcPct val="90000"/>
              </a:lnSpc>
              <a:spcBef>
                <a:spcPts val="3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Shape 111" descr="slide1Background.jpg"/>
          <p:cNvPicPr preferRelativeResize="0"/>
          <p:nvPr/>
        </p:nvPicPr>
        <p:blipFill rotWithShape="1">
          <a:blip r:embed="rId3">
            <a:alphaModFix/>
          </a:blip>
          <a:srcRect/>
          <a:stretch/>
        </p:blipFill>
        <p:spPr>
          <a:xfrm>
            <a:off x="16251" y="0"/>
            <a:ext cx="8937214" cy="6633134"/>
          </a:xfrm>
          <a:prstGeom prst="rect">
            <a:avLst/>
          </a:prstGeom>
          <a:noFill/>
          <a:ln>
            <a:noFill/>
          </a:ln>
        </p:spPr>
      </p:pic>
      <p:sp>
        <p:nvSpPr>
          <p:cNvPr id="112" name="Shape 112"/>
          <p:cNvSpPr txBox="1">
            <a:spLocks noGrp="1"/>
          </p:cNvSpPr>
          <p:nvPr>
            <p:ph type="title"/>
          </p:nvPr>
        </p:nvSpPr>
        <p:spPr>
          <a:xfrm>
            <a:off x="469900" y="1048494"/>
            <a:ext cx="3291000" cy="521400"/>
          </a:xfrm>
          <a:prstGeom prst="rect">
            <a:avLst/>
          </a:prstGeom>
          <a:noFill/>
          <a:ln>
            <a:noFill/>
          </a:ln>
        </p:spPr>
        <p:txBody>
          <a:bodyPr spcFirstLastPara="1" wrap="square" lIns="45675" tIns="45675" rIns="45675" bIns="45675" anchor="ctr" anchorCtr="0">
            <a:noAutofit/>
          </a:bodyPr>
          <a:lstStyle/>
          <a:p>
            <a:pPr marL="195578" lvl="0" indent="-195578" algn="l" rtl="0">
              <a:spcBef>
                <a:spcPts val="0"/>
              </a:spcBef>
              <a:spcAft>
                <a:spcPts val="0"/>
              </a:spcAft>
              <a:buClr>
                <a:schemeClr val="dk1"/>
              </a:buClr>
              <a:buSzPts val="2772"/>
              <a:buFont typeface="Times New Roman"/>
              <a:buNone/>
            </a:pPr>
            <a:r>
              <a:rPr lang="en-US" sz="3000">
                <a:solidFill>
                  <a:schemeClr val="dk1"/>
                </a:solidFill>
                <a:latin typeface="Times New Roman"/>
                <a:ea typeface="Times New Roman"/>
                <a:cs typeface="Times New Roman"/>
                <a:sym typeface="Times New Roman"/>
              </a:rPr>
              <a:t>Gender Equality Worldwide</a:t>
            </a:r>
            <a:endParaRPr/>
          </a:p>
        </p:txBody>
      </p:sp>
      <p:sp>
        <p:nvSpPr>
          <p:cNvPr id="113" name="Shape 113"/>
          <p:cNvSpPr txBox="1">
            <a:spLocks noGrp="1"/>
          </p:cNvSpPr>
          <p:nvPr>
            <p:ph type="body" idx="1"/>
          </p:nvPr>
        </p:nvSpPr>
        <p:spPr>
          <a:xfrm>
            <a:off x="457200" y="2282477"/>
            <a:ext cx="8229600" cy="3964800"/>
          </a:xfrm>
          <a:prstGeom prst="rect">
            <a:avLst/>
          </a:prstGeom>
          <a:noFill/>
          <a:ln>
            <a:noFill/>
          </a:ln>
        </p:spPr>
        <p:txBody>
          <a:bodyPr spcFirstLastPara="1" wrap="square" lIns="45675" tIns="45675" rIns="45675" bIns="45675" anchor="t" anchorCtr="0">
            <a:noAutofit/>
          </a:bodyPr>
          <a:lstStyle/>
          <a:p>
            <a:pPr marL="195578" lvl="0" indent="-195578" algn="l" rtl="0">
              <a:spcBef>
                <a:spcPts val="0"/>
              </a:spcBef>
              <a:spcAft>
                <a:spcPts val="0"/>
              </a:spcAft>
              <a:buClr>
                <a:schemeClr val="dk1"/>
              </a:buClr>
              <a:buSzPts val="2772"/>
              <a:buFont typeface="Times New Roman"/>
              <a:buNone/>
            </a:pPr>
            <a:r>
              <a:rPr lang="en-US" sz="2400" b="1">
                <a:solidFill>
                  <a:schemeClr val="dk1"/>
                </a:solidFill>
                <a:latin typeface="Times New Roman"/>
                <a:ea typeface="Times New Roman"/>
                <a:cs typeface="Times New Roman"/>
                <a:sym typeface="Times New Roman"/>
              </a:rPr>
              <a:t>Iceland </a:t>
            </a:r>
            <a:endParaRPr sz="2400" b="1">
              <a:latin typeface="Times New Roman"/>
              <a:ea typeface="Times New Roman"/>
              <a:cs typeface="Times New Roman"/>
              <a:sym typeface="Times New Roman"/>
            </a:endParaRPr>
          </a:p>
          <a:p>
            <a:pPr marL="291465" marR="0" lvl="0" indent="-304165" algn="l" rtl="0">
              <a:lnSpc>
                <a:spcPct val="90000"/>
              </a:lnSpc>
              <a:spcBef>
                <a:spcPts val="300"/>
              </a:spcBef>
              <a:spcAft>
                <a:spcPts val="0"/>
              </a:spcAft>
              <a:buClr>
                <a:srgbClr val="000000"/>
              </a:buClr>
              <a:buSzPts val="2200"/>
              <a:buFont typeface="Arial"/>
              <a:buChar char="•"/>
            </a:pPr>
            <a:r>
              <a:rPr lang="en-US" sz="2200">
                <a:latin typeface="Times New Roman"/>
                <a:ea typeface="Times New Roman"/>
                <a:cs typeface="Times New Roman"/>
                <a:sym typeface="Times New Roman"/>
              </a:rPr>
              <a:t> The world’s most gender-equal country for the past 9 years, ranked by the </a:t>
            </a:r>
            <a:r>
              <a:rPr lang="en-US" sz="2200" i="1">
                <a:latin typeface="Times New Roman"/>
                <a:ea typeface="Times New Roman"/>
                <a:cs typeface="Times New Roman"/>
                <a:sym typeface="Times New Roman"/>
              </a:rPr>
              <a:t>World Economic Forum</a:t>
            </a:r>
            <a:r>
              <a:rPr lang="en-US" sz="2200">
                <a:latin typeface="Times New Roman"/>
                <a:ea typeface="Times New Roman"/>
                <a:cs typeface="Times New Roman"/>
                <a:sym typeface="Times New Roman"/>
              </a:rPr>
              <a:t>. </a:t>
            </a:r>
            <a:endParaRPr sz="2200">
              <a:latin typeface="Times New Roman"/>
              <a:ea typeface="Times New Roman"/>
              <a:cs typeface="Times New Roman"/>
              <a:sym typeface="Times New Roman"/>
            </a:endParaRPr>
          </a:p>
          <a:p>
            <a:pPr marL="291465" marR="0" lvl="0" indent="-304165" algn="l" rtl="0">
              <a:lnSpc>
                <a:spcPct val="90000"/>
              </a:lnSpc>
              <a:spcBef>
                <a:spcPts val="300"/>
              </a:spcBef>
              <a:spcAft>
                <a:spcPts val="0"/>
              </a:spcAft>
              <a:buClr>
                <a:srgbClr val="000000"/>
              </a:buClr>
              <a:buSzPts val="2200"/>
              <a:buFont typeface="Times New Roman"/>
              <a:buChar char="•"/>
            </a:pPr>
            <a:r>
              <a:rPr lang="en-US" sz="2200">
                <a:latin typeface="Times New Roman"/>
                <a:ea typeface="Times New Roman"/>
                <a:cs typeface="Times New Roman"/>
                <a:sym typeface="Times New Roman"/>
              </a:rPr>
              <a:t>Iceland became the first country to make it </a:t>
            </a:r>
            <a:r>
              <a:rPr lang="en-US" sz="2200" b="1">
                <a:latin typeface="Times New Roman"/>
                <a:ea typeface="Times New Roman"/>
                <a:cs typeface="Times New Roman"/>
                <a:sym typeface="Times New Roman"/>
              </a:rPr>
              <a:t>illegal to pay women less than men</a:t>
            </a:r>
            <a:r>
              <a:rPr lang="en-US" sz="2200">
                <a:latin typeface="Times New Roman"/>
                <a:ea typeface="Times New Roman"/>
                <a:cs typeface="Times New Roman"/>
                <a:sym typeface="Times New Roman"/>
              </a:rPr>
              <a:t>, a tour de force for gender equality in the workplace.</a:t>
            </a:r>
            <a:endParaRPr sz="2200">
              <a:latin typeface="Times New Roman"/>
              <a:ea typeface="Times New Roman"/>
              <a:cs typeface="Times New Roman"/>
              <a:sym typeface="Times New Roman"/>
            </a:endParaRPr>
          </a:p>
          <a:p>
            <a:pPr marL="291465" marR="0" lvl="0" indent="-304165" algn="l" rtl="0">
              <a:lnSpc>
                <a:spcPct val="90000"/>
              </a:lnSpc>
              <a:spcBef>
                <a:spcPts val="300"/>
              </a:spcBef>
              <a:spcAft>
                <a:spcPts val="0"/>
              </a:spcAft>
              <a:buClr>
                <a:srgbClr val="000000"/>
              </a:buClr>
              <a:buSzPts val="2200"/>
              <a:buFont typeface="Times New Roman"/>
              <a:buChar char="•"/>
            </a:pPr>
            <a:r>
              <a:rPr lang="en-US" sz="2200">
                <a:latin typeface="Times New Roman"/>
                <a:ea typeface="Times New Roman"/>
                <a:cs typeface="Times New Roman"/>
                <a:sym typeface="Times New Roman"/>
              </a:rPr>
              <a:t>In 2016, women in Iceland were making </a:t>
            </a:r>
            <a:r>
              <a:rPr lang="en-US" sz="2200" b="1">
                <a:latin typeface="Times New Roman"/>
                <a:ea typeface="Times New Roman"/>
                <a:cs typeface="Times New Roman"/>
                <a:sym typeface="Times New Roman"/>
              </a:rPr>
              <a:t>14 to 18 percent less </a:t>
            </a:r>
            <a:r>
              <a:rPr lang="en-US" sz="2200">
                <a:latin typeface="Times New Roman"/>
                <a:ea typeface="Times New Roman"/>
                <a:cs typeface="Times New Roman"/>
                <a:sym typeface="Times New Roman"/>
              </a:rPr>
              <a:t>than men.</a:t>
            </a:r>
            <a:endParaRPr sz="2200">
              <a:latin typeface="Times New Roman"/>
              <a:ea typeface="Times New Roman"/>
              <a:cs typeface="Times New Roman"/>
              <a:sym typeface="Times New Roman"/>
            </a:endParaRPr>
          </a:p>
          <a:p>
            <a:pPr marL="291465" marR="0" lvl="0" indent="-304165" algn="l" rtl="0">
              <a:lnSpc>
                <a:spcPct val="90000"/>
              </a:lnSpc>
              <a:spcBef>
                <a:spcPts val="300"/>
              </a:spcBef>
              <a:spcAft>
                <a:spcPts val="0"/>
              </a:spcAft>
              <a:buClr>
                <a:srgbClr val="000000"/>
              </a:buClr>
              <a:buSzPts val="2200"/>
              <a:buFont typeface="Arial"/>
              <a:buChar char="•"/>
            </a:pPr>
            <a:r>
              <a:rPr lang="en-US" sz="2200">
                <a:latin typeface="Times New Roman"/>
                <a:ea typeface="Times New Roman"/>
                <a:cs typeface="Times New Roman"/>
                <a:sym typeface="Times New Roman"/>
              </a:rPr>
              <a:t>This country is utilizing legislation to eliminate the gender pay gap after </a:t>
            </a:r>
            <a:r>
              <a:rPr lang="en-US" sz="2200" b="1">
                <a:latin typeface="Times New Roman"/>
                <a:ea typeface="Times New Roman"/>
                <a:cs typeface="Times New Roman"/>
                <a:sym typeface="Times New Roman"/>
              </a:rPr>
              <a:t>successfully closing 70 percent</a:t>
            </a:r>
            <a:r>
              <a:rPr lang="en-US" sz="2200">
                <a:latin typeface="Times New Roman"/>
                <a:ea typeface="Times New Roman"/>
                <a:cs typeface="Times New Roman"/>
                <a:sym typeface="Times New Roman"/>
              </a:rPr>
              <a:t>.</a:t>
            </a:r>
            <a:endParaRPr sz="2200">
              <a:latin typeface="Times New Roman"/>
              <a:ea typeface="Times New Roman"/>
              <a:cs typeface="Times New Roman"/>
              <a:sym typeface="Times New Roman"/>
            </a:endParaRPr>
          </a:p>
          <a:p>
            <a:pPr marL="0" marR="0" lvl="0" indent="0" algn="l" rtl="0">
              <a:lnSpc>
                <a:spcPct val="90000"/>
              </a:lnSpc>
              <a:spcBef>
                <a:spcPts val="300"/>
              </a:spcBef>
              <a:spcAft>
                <a:spcPts val="0"/>
              </a:spcAft>
              <a:buNone/>
            </a:pPr>
            <a:endParaRPr sz="1800" b="1">
              <a:latin typeface="Times New Roman"/>
              <a:ea typeface="Times New Roman"/>
              <a:cs typeface="Times New Roman"/>
              <a:sym typeface="Times New Roman"/>
            </a:endParaRPr>
          </a:p>
          <a:p>
            <a:pPr marL="0" marR="0" lvl="0" indent="0" algn="l" rtl="0">
              <a:lnSpc>
                <a:spcPct val="90000"/>
              </a:lnSpc>
              <a:spcBef>
                <a:spcPts val="3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Shape 118" descr="slide1Background.jpg"/>
          <p:cNvPicPr preferRelativeResize="0"/>
          <p:nvPr/>
        </p:nvPicPr>
        <p:blipFill rotWithShape="1">
          <a:blip r:embed="rId3">
            <a:alphaModFix/>
          </a:blip>
          <a:srcRect/>
          <a:stretch/>
        </p:blipFill>
        <p:spPr>
          <a:xfrm>
            <a:off x="16251" y="0"/>
            <a:ext cx="8937214" cy="6633134"/>
          </a:xfrm>
          <a:prstGeom prst="rect">
            <a:avLst/>
          </a:prstGeom>
          <a:noFill/>
          <a:ln>
            <a:noFill/>
          </a:ln>
        </p:spPr>
      </p:pic>
      <p:sp>
        <p:nvSpPr>
          <p:cNvPr id="119" name="Shape 119"/>
          <p:cNvSpPr txBox="1">
            <a:spLocks noGrp="1"/>
          </p:cNvSpPr>
          <p:nvPr>
            <p:ph type="title"/>
          </p:nvPr>
        </p:nvSpPr>
        <p:spPr>
          <a:xfrm>
            <a:off x="469900" y="1048494"/>
            <a:ext cx="3291000" cy="521400"/>
          </a:xfrm>
          <a:prstGeom prst="rect">
            <a:avLst/>
          </a:prstGeom>
          <a:noFill/>
          <a:ln>
            <a:noFill/>
          </a:ln>
        </p:spPr>
        <p:txBody>
          <a:bodyPr spcFirstLastPara="1" wrap="square" lIns="45675" tIns="45675" rIns="45675" bIns="45675" anchor="ctr" anchorCtr="0">
            <a:noAutofit/>
          </a:bodyPr>
          <a:lstStyle/>
          <a:p>
            <a:pPr marL="195578" lvl="0" indent="-195578" algn="l" rtl="0">
              <a:spcBef>
                <a:spcPts val="0"/>
              </a:spcBef>
              <a:spcAft>
                <a:spcPts val="0"/>
              </a:spcAft>
              <a:buClr>
                <a:schemeClr val="dk1"/>
              </a:buClr>
              <a:buSzPts val="2772"/>
              <a:buFont typeface="Times New Roman"/>
              <a:buNone/>
            </a:pPr>
            <a:r>
              <a:rPr lang="en-US" sz="3000">
                <a:solidFill>
                  <a:schemeClr val="dk1"/>
                </a:solidFill>
                <a:latin typeface="Times New Roman"/>
                <a:ea typeface="Times New Roman"/>
                <a:cs typeface="Times New Roman"/>
                <a:sym typeface="Times New Roman"/>
              </a:rPr>
              <a:t>Gender Equality Worldwide (Cont.)</a:t>
            </a:r>
            <a:endParaRPr/>
          </a:p>
        </p:txBody>
      </p:sp>
      <p:sp>
        <p:nvSpPr>
          <p:cNvPr id="120" name="Shape 120"/>
          <p:cNvSpPr txBox="1">
            <a:spLocks noGrp="1"/>
          </p:cNvSpPr>
          <p:nvPr>
            <p:ph type="body" idx="1"/>
          </p:nvPr>
        </p:nvSpPr>
        <p:spPr>
          <a:xfrm>
            <a:off x="457200" y="2282477"/>
            <a:ext cx="8229600" cy="3964800"/>
          </a:xfrm>
          <a:prstGeom prst="rect">
            <a:avLst/>
          </a:prstGeom>
          <a:noFill/>
          <a:ln>
            <a:noFill/>
          </a:ln>
        </p:spPr>
        <p:txBody>
          <a:bodyPr spcFirstLastPara="1" wrap="square" lIns="45675" tIns="45675" rIns="45675" bIns="45675" anchor="t" anchorCtr="0">
            <a:noAutofit/>
          </a:bodyPr>
          <a:lstStyle/>
          <a:p>
            <a:pPr marL="0" lvl="0" indent="0" algn="l" rtl="0">
              <a:spcBef>
                <a:spcPts val="0"/>
              </a:spcBef>
              <a:spcAft>
                <a:spcPts val="0"/>
              </a:spcAft>
              <a:buClr>
                <a:schemeClr val="dk1"/>
              </a:buClr>
              <a:buSzPts val="2772"/>
              <a:buFont typeface="Times New Roman"/>
              <a:buNone/>
            </a:pPr>
            <a:endParaRPr sz="1800" b="1"/>
          </a:p>
          <a:p>
            <a:pPr marL="0" marR="0" lvl="0" indent="0" algn="l" rtl="0">
              <a:lnSpc>
                <a:spcPct val="90000"/>
              </a:lnSpc>
              <a:spcBef>
                <a:spcPts val="300"/>
              </a:spcBef>
              <a:spcAft>
                <a:spcPts val="0"/>
              </a:spcAft>
              <a:buNone/>
            </a:pPr>
            <a:r>
              <a:rPr lang="en-US" sz="2400" b="1">
                <a:latin typeface="Times New Roman"/>
                <a:ea typeface="Times New Roman"/>
                <a:cs typeface="Times New Roman"/>
                <a:sym typeface="Times New Roman"/>
              </a:rPr>
              <a:t>Iceland vs. United States</a:t>
            </a:r>
            <a:endParaRPr sz="2400" b="1">
              <a:latin typeface="Times New Roman"/>
              <a:ea typeface="Times New Roman"/>
              <a:cs typeface="Times New Roman"/>
              <a:sym typeface="Times New Roman"/>
            </a:endParaRPr>
          </a:p>
          <a:p>
            <a:pPr marL="457200" marR="0" lvl="0" indent="-355600" algn="l" rtl="0">
              <a:lnSpc>
                <a:spcPct val="90000"/>
              </a:lnSpc>
              <a:spcBef>
                <a:spcPts val="300"/>
              </a:spcBef>
              <a:spcAft>
                <a:spcPts val="0"/>
              </a:spcAft>
              <a:buSzPts val="2000"/>
              <a:buFont typeface="Times New Roman"/>
              <a:buChar char="•"/>
            </a:pPr>
            <a:r>
              <a:rPr lang="en-US" sz="2000">
                <a:latin typeface="Times New Roman"/>
                <a:ea typeface="Times New Roman"/>
                <a:cs typeface="Times New Roman"/>
                <a:sym typeface="Times New Roman"/>
              </a:rPr>
              <a:t>Iceland’s active efforts to enforce gender equality and increase opportunities for women is an inspiring example for other countries still fraught with inequity. </a:t>
            </a:r>
            <a:endParaRPr sz="2000">
              <a:latin typeface="Times New Roman"/>
              <a:ea typeface="Times New Roman"/>
              <a:cs typeface="Times New Roman"/>
              <a:sym typeface="Times New Roman"/>
            </a:endParaRPr>
          </a:p>
          <a:p>
            <a:pPr marL="457200" marR="0" lvl="0" indent="-355600" algn="l" rtl="0">
              <a:lnSpc>
                <a:spcPct val="90000"/>
              </a:lnSpc>
              <a:spcBef>
                <a:spcPts val="0"/>
              </a:spcBef>
              <a:spcAft>
                <a:spcPts val="0"/>
              </a:spcAft>
              <a:buSzPts val="2000"/>
              <a:buFont typeface="Times New Roman"/>
              <a:buChar char="•"/>
            </a:pPr>
            <a:r>
              <a:rPr lang="en-US" sz="2000">
                <a:latin typeface="Times New Roman"/>
                <a:ea typeface="Times New Roman"/>
                <a:cs typeface="Times New Roman"/>
                <a:sym typeface="Times New Roman"/>
              </a:rPr>
              <a:t>The United States, for example, lags behind Iceland at </a:t>
            </a:r>
            <a:r>
              <a:rPr lang="en-US" sz="2000" b="1">
                <a:latin typeface="Times New Roman"/>
                <a:ea typeface="Times New Roman"/>
                <a:cs typeface="Times New Roman"/>
                <a:sym typeface="Times New Roman"/>
              </a:rPr>
              <a:t>No. 49 for gender equality</a:t>
            </a:r>
            <a:r>
              <a:rPr lang="en-US" sz="2000">
                <a:latin typeface="Times New Roman"/>
                <a:ea typeface="Times New Roman"/>
                <a:cs typeface="Times New Roman"/>
                <a:sym typeface="Times New Roman"/>
              </a:rPr>
              <a:t>.</a:t>
            </a:r>
            <a:endParaRPr sz="2000">
              <a:latin typeface="Times New Roman"/>
              <a:ea typeface="Times New Roman"/>
              <a:cs typeface="Times New Roman"/>
              <a:sym typeface="Times New Roman"/>
            </a:endParaRPr>
          </a:p>
          <a:p>
            <a:pPr marL="457200" marR="0" lvl="0" indent="-355600" algn="l" rtl="0">
              <a:lnSpc>
                <a:spcPct val="90000"/>
              </a:lnSpc>
              <a:spcBef>
                <a:spcPts val="0"/>
              </a:spcBef>
              <a:spcAft>
                <a:spcPts val="0"/>
              </a:spcAft>
              <a:buSzPts val="2000"/>
              <a:buFont typeface="Times New Roman"/>
              <a:buChar char="•"/>
            </a:pPr>
            <a:r>
              <a:rPr lang="en-US" sz="2000">
                <a:latin typeface="Times New Roman"/>
                <a:ea typeface="Times New Roman"/>
                <a:cs typeface="Times New Roman"/>
                <a:sym typeface="Times New Roman"/>
              </a:rPr>
              <a:t>The nation was ranked No.45 just last year, indicating that gender inequality worsened in 2017.</a:t>
            </a:r>
            <a:endParaRPr sz="2000">
              <a:latin typeface="Times New Roman"/>
              <a:ea typeface="Times New Roman"/>
              <a:cs typeface="Times New Roman"/>
              <a:sym typeface="Times New Roman"/>
            </a:endParaRPr>
          </a:p>
          <a:p>
            <a:pPr marL="457200" marR="0" lvl="0" indent="-355600" algn="l" rtl="0">
              <a:lnSpc>
                <a:spcPct val="90000"/>
              </a:lnSpc>
              <a:spcBef>
                <a:spcPts val="0"/>
              </a:spcBef>
              <a:spcAft>
                <a:spcPts val="0"/>
              </a:spcAft>
              <a:buSzPts val="2000"/>
              <a:buFont typeface="Times New Roman"/>
              <a:buChar char="•"/>
            </a:pPr>
            <a:r>
              <a:rPr lang="en-US" sz="2000">
                <a:latin typeface="Times New Roman"/>
                <a:ea typeface="Times New Roman"/>
                <a:cs typeface="Times New Roman"/>
                <a:sym typeface="Times New Roman"/>
              </a:rPr>
              <a:t>According to the Pew Research Center, professional women in the United States </a:t>
            </a:r>
            <a:r>
              <a:rPr lang="en-US" sz="2000" b="1">
                <a:latin typeface="Times New Roman"/>
                <a:ea typeface="Times New Roman"/>
                <a:cs typeface="Times New Roman"/>
                <a:sym typeface="Times New Roman"/>
              </a:rPr>
              <a:t>earn 83 cents for every dollar </a:t>
            </a:r>
            <a:r>
              <a:rPr lang="en-US" sz="2000">
                <a:latin typeface="Times New Roman"/>
                <a:ea typeface="Times New Roman"/>
                <a:cs typeface="Times New Roman"/>
                <a:sym typeface="Times New Roman"/>
              </a:rPr>
              <a:t>their male counterparts earn, despite comprising more than half of the labor force</a:t>
            </a:r>
            <a:endParaRPr sz="2000">
              <a:latin typeface="Times New Roman"/>
              <a:ea typeface="Times New Roman"/>
              <a:cs typeface="Times New Roman"/>
              <a:sym typeface="Times New Roman"/>
            </a:endParaRPr>
          </a:p>
          <a:p>
            <a:pPr marL="0" marR="0" lvl="0" indent="0" algn="l" rtl="0">
              <a:lnSpc>
                <a:spcPct val="90000"/>
              </a:lnSpc>
              <a:spcBef>
                <a:spcPts val="300"/>
              </a:spcBef>
              <a:spcAft>
                <a:spcPts val="0"/>
              </a:spcAft>
              <a:buNone/>
            </a:pPr>
            <a:endParaRPr sz="1800" b="1">
              <a:latin typeface="Times New Roman"/>
              <a:ea typeface="Times New Roman"/>
              <a:cs typeface="Times New Roman"/>
              <a:sym typeface="Times New Roman"/>
            </a:endParaRPr>
          </a:p>
          <a:p>
            <a:pPr marL="0" marR="0" lvl="0" indent="0" algn="l" rtl="0">
              <a:lnSpc>
                <a:spcPct val="90000"/>
              </a:lnSpc>
              <a:spcBef>
                <a:spcPts val="30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1591</Words>
  <PresentationFormat>On-screen Show (4:3)</PresentationFormat>
  <Paragraphs>163</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Times New Roman</vt:lpstr>
      <vt:lpstr>Calibri</vt:lpstr>
      <vt:lpstr>Times</vt:lpstr>
      <vt:lpstr>Arial Black</vt:lpstr>
      <vt:lpstr>Pacifico</vt:lpstr>
      <vt:lpstr>Office Theme</vt:lpstr>
      <vt:lpstr>Women’s Global Issues: Making a Difference!</vt:lpstr>
      <vt:lpstr>Women in the Housing and Real Estate Ecosystem</vt:lpstr>
      <vt:lpstr>About NAWRB (cont.)</vt:lpstr>
      <vt:lpstr>Introduction</vt:lpstr>
      <vt:lpstr>Slide 5</vt:lpstr>
      <vt:lpstr>Gender Equality Worldwide</vt:lpstr>
      <vt:lpstr>Gender Equality Worldwide</vt:lpstr>
      <vt:lpstr>Gender Equality Worldwide</vt:lpstr>
      <vt:lpstr>Gender Equality Worldwide (Cont.)</vt:lpstr>
      <vt:lpstr>Global Profiles</vt:lpstr>
      <vt:lpstr>Global Profiles (Cont.)</vt:lpstr>
      <vt:lpstr>Global Profiles (Cont.)</vt:lpstr>
      <vt:lpstr>Global Profiles (Cont.)</vt:lpstr>
      <vt:lpstr>Global Profiles (Cont.)</vt:lpstr>
      <vt:lpstr>Obstacles for Women’s Economic Growth</vt:lpstr>
      <vt:lpstr>Obstacles (cont.)</vt:lpstr>
      <vt:lpstr>Obstacles (cont.)</vt:lpstr>
      <vt:lpstr>Obstacles (cont.)</vt:lpstr>
      <vt:lpstr>Obstacles (cont.)</vt:lpstr>
      <vt:lpstr>Projections for the Future</vt:lpstr>
      <vt:lpstr>Looking Forward</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Women’s Global Issues: Making a Difference!</dc:title>
  <dc:creator>Old User</dc:creator>
  <cp:lastModifiedBy>Star</cp:lastModifiedBy>
  <cp:revision>1</cp:revision>
  <dcterms:modified xsi:type="dcterms:W3CDTF">2018-03-08T23:35:10Z</dcterms:modified>
</cp:coreProperties>
</file>